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4"/>
  </p:notesMasterIdLst>
  <p:sldIdLst>
    <p:sldId id="256" r:id="rId2"/>
    <p:sldId id="257" r:id="rId3"/>
    <p:sldId id="259" r:id="rId4"/>
    <p:sldId id="258" r:id="rId5"/>
    <p:sldId id="260" r:id="rId6"/>
    <p:sldId id="261" r:id="rId7"/>
    <p:sldId id="262" r:id="rId8"/>
    <p:sldId id="263" r:id="rId9"/>
    <p:sldId id="267" r:id="rId10"/>
    <p:sldId id="264" r:id="rId11"/>
    <p:sldId id="265"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9574"/>
  </p:normalViewPr>
  <p:slideViewPr>
    <p:cSldViewPr snapToGrid="0" snapToObjects="1">
      <p:cViewPr varScale="1">
        <p:scale>
          <a:sx n="85" d="100"/>
          <a:sy n="85" d="100"/>
        </p:scale>
        <p:origin x="159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21FDBB-4B08-4B4E-BFC5-AC2D8324E90A}" type="doc">
      <dgm:prSet loTypeId="urn:microsoft.com/office/officeart/2005/8/layout/matrix3" loCatId="matrix" qsTypeId="urn:microsoft.com/office/officeart/2005/8/quickstyle/simple1" qsCatId="simple" csTypeId="urn:microsoft.com/office/officeart/2005/8/colors/colorful1" csCatId="colorful"/>
      <dgm:spPr/>
      <dgm:t>
        <a:bodyPr/>
        <a:lstStyle/>
        <a:p>
          <a:endParaRPr lang="en-US"/>
        </a:p>
      </dgm:t>
    </dgm:pt>
    <dgm:pt modelId="{EBFB6A6A-171C-44F3-86CC-11CB426ACEB8}">
      <dgm:prSet/>
      <dgm:spPr/>
      <dgm:t>
        <a:bodyPr/>
        <a:lstStyle/>
        <a:p>
          <a:r>
            <a:rPr lang="en-US"/>
            <a:t>Motivation</a:t>
          </a:r>
        </a:p>
      </dgm:t>
    </dgm:pt>
    <dgm:pt modelId="{544474BD-D8F8-40AA-9462-710E5AC8C67C}" type="parTrans" cxnId="{B34E139A-B882-4B44-8A9C-441D04BBB079}">
      <dgm:prSet/>
      <dgm:spPr/>
      <dgm:t>
        <a:bodyPr/>
        <a:lstStyle/>
        <a:p>
          <a:endParaRPr lang="en-US"/>
        </a:p>
      </dgm:t>
    </dgm:pt>
    <dgm:pt modelId="{CA3448FE-6427-42A1-AEDE-874D96A5E561}" type="sibTrans" cxnId="{B34E139A-B882-4B44-8A9C-441D04BBB079}">
      <dgm:prSet/>
      <dgm:spPr/>
      <dgm:t>
        <a:bodyPr/>
        <a:lstStyle/>
        <a:p>
          <a:endParaRPr lang="en-US"/>
        </a:p>
      </dgm:t>
    </dgm:pt>
    <dgm:pt modelId="{6CEE9F0E-180C-4406-8594-5D250DD1A5C3}">
      <dgm:prSet/>
      <dgm:spPr/>
      <dgm:t>
        <a:bodyPr/>
        <a:lstStyle/>
        <a:p>
          <a:r>
            <a:rPr lang="en-US"/>
            <a:t>What is Request Smuggling?</a:t>
          </a:r>
        </a:p>
      </dgm:t>
    </dgm:pt>
    <dgm:pt modelId="{DBF148B5-D42B-4CF9-89BB-E23A0F700161}" type="parTrans" cxnId="{C3CB34AF-08A0-4F94-91B4-75BC9320DFEC}">
      <dgm:prSet/>
      <dgm:spPr/>
      <dgm:t>
        <a:bodyPr/>
        <a:lstStyle/>
        <a:p>
          <a:endParaRPr lang="en-US"/>
        </a:p>
      </dgm:t>
    </dgm:pt>
    <dgm:pt modelId="{79D8B52D-618C-4969-ABF0-4BFB76FF0EFD}" type="sibTrans" cxnId="{C3CB34AF-08A0-4F94-91B4-75BC9320DFEC}">
      <dgm:prSet/>
      <dgm:spPr/>
      <dgm:t>
        <a:bodyPr/>
        <a:lstStyle/>
        <a:p>
          <a:endParaRPr lang="en-US"/>
        </a:p>
      </dgm:t>
    </dgm:pt>
    <dgm:pt modelId="{2FD8FCF4-C3B4-4554-B4C2-E34B9ACC039D}">
      <dgm:prSet/>
      <dgm:spPr/>
      <dgm:t>
        <a:bodyPr/>
        <a:lstStyle/>
        <a:p>
          <a:r>
            <a:rPr lang="en-US"/>
            <a:t>Plans for the survey</a:t>
          </a:r>
        </a:p>
      </dgm:t>
    </dgm:pt>
    <dgm:pt modelId="{DEC58F62-302E-4ABD-BBCE-ABD5F30E41BB}" type="parTrans" cxnId="{DA82C34B-6D07-4124-8327-448C3D6349E8}">
      <dgm:prSet/>
      <dgm:spPr/>
      <dgm:t>
        <a:bodyPr/>
        <a:lstStyle/>
        <a:p>
          <a:endParaRPr lang="en-US"/>
        </a:p>
      </dgm:t>
    </dgm:pt>
    <dgm:pt modelId="{AAF5A9BE-0BF3-4DCA-82B8-2DBCF6D22F88}" type="sibTrans" cxnId="{DA82C34B-6D07-4124-8327-448C3D6349E8}">
      <dgm:prSet/>
      <dgm:spPr/>
      <dgm:t>
        <a:bodyPr/>
        <a:lstStyle/>
        <a:p>
          <a:endParaRPr lang="en-US"/>
        </a:p>
      </dgm:t>
    </dgm:pt>
    <dgm:pt modelId="{A94C088A-F31D-4006-8D65-FCC4DCFF49D1}">
      <dgm:prSet/>
      <dgm:spPr/>
      <dgm:t>
        <a:bodyPr/>
        <a:lstStyle/>
        <a:p>
          <a:r>
            <a:rPr lang="en-US"/>
            <a:t>Next Steps</a:t>
          </a:r>
        </a:p>
      </dgm:t>
    </dgm:pt>
    <dgm:pt modelId="{F3EFA946-3B86-4A81-BE94-97AF5B9510B8}" type="parTrans" cxnId="{C9440A5B-3467-433E-B5FE-4855B731C8D0}">
      <dgm:prSet/>
      <dgm:spPr/>
      <dgm:t>
        <a:bodyPr/>
        <a:lstStyle/>
        <a:p>
          <a:endParaRPr lang="en-US"/>
        </a:p>
      </dgm:t>
    </dgm:pt>
    <dgm:pt modelId="{F8D7C0ED-00C3-4949-BCF3-0481A81C33E3}" type="sibTrans" cxnId="{C9440A5B-3467-433E-B5FE-4855B731C8D0}">
      <dgm:prSet/>
      <dgm:spPr/>
      <dgm:t>
        <a:bodyPr/>
        <a:lstStyle/>
        <a:p>
          <a:endParaRPr lang="en-US"/>
        </a:p>
      </dgm:t>
    </dgm:pt>
    <dgm:pt modelId="{D96478F5-8618-8542-BFAA-1B3FE172FB4A}" type="pres">
      <dgm:prSet presAssocID="{AD21FDBB-4B08-4B4E-BFC5-AC2D8324E90A}" presName="matrix" presStyleCnt="0">
        <dgm:presLayoutVars>
          <dgm:chMax val="1"/>
          <dgm:dir/>
          <dgm:resizeHandles val="exact"/>
        </dgm:presLayoutVars>
      </dgm:prSet>
      <dgm:spPr/>
    </dgm:pt>
    <dgm:pt modelId="{2FF758A4-53F1-6641-A04A-A3A360B18E02}" type="pres">
      <dgm:prSet presAssocID="{AD21FDBB-4B08-4B4E-BFC5-AC2D8324E90A}" presName="diamond" presStyleLbl="bgShp" presStyleIdx="0" presStyleCnt="1"/>
      <dgm:spPr/>
    </dgm:pt>
    <dgm:pt modelId="{099F8564-94FB-954E-88E4-296F8C8DE3C9}" type="pres">
      <dgm:prSet presAssocID="{AD21FDBB-4B08-4B4E-BFC5-AC2D8324E90A}" presName="quad1" presStyleLbl="node1" presStyleIdx="0" presStyleCnt="4">
        <dgm:presLayoutVars>
          <dgm:chMax val="0"/>
          <dgm:chPref val="0"/>
          <dgm:bulletEnabled val="1"/>
        </dgm:presLayoutVars>
      </dgm:prSet>
      <dgm:spPr/>
    </dgm:pt>
    <dgm:pt modelId="{67E9A3D3-12F7-BD45-90D5-C1C77872101E}" type="pres">
      <dgm:prSet presAssocID="{AD21FDBB-4B08-4B4E-BFC5-AC2D8324E90A}" presName="quad2" presStyleLbl="node1" presStyleIdx="1" presStyleCnt="4">
        <dgm:presLayoutVars>
          <dgm:chMax val="0"/>
          <dgm:chPref val="0"/>
          <dgm:bulletEnabled val="1"/>
        </dgm:presLayoutVars>
      </dgm:prSet>
      <dgm:spPr/>
    </dgm:pt>
    <dgm:pt modelId="{2AF08955-0340-444A-8F99-B1FDF63A1E54}" type="pres">
      <dgm:prSet presAssocID="{AD21FDBB-4B08-4B4E-BFC5-AC2D8324E90A}" presName="quad3" presStyleLbl="node1" presStyleIdx="2" presStyleCnt="4">
        <dgm:presLayoutVars>
          <dgm:chMax val="0"/>
          <dgm:chPref val="0"/>
          <dgm:bulletEnabled val="1"/>
        </dgm:presLayoutVars>
      </dgm:prSet>
      <dgm:spPr/>
    </dgm:pt>
    <dgm:pt modelId="{747E076B-E5EA-554D-9B89-F4A683E844A2}" type="pres">
      <dgm:prSet presAssocID="{AD21FDBB-4B08-4B4E-BFC5-AC2D8324E90A}" presName="quad4" presStyleLbl="node1" presStyleIdx="3" presStyleCnt="4">
        <dgm:presLayoutVars>
          <dgm:chMax val="0"/>
          <dgm:chPref val="0"/>
          <dgm:bulletEnabled val="1"/>
        </dgm:presLayoutVars>
      </dgm:prSet>
      <dgm:spPr/>
    </dgm:pt>
  </dgm:ptLst>
  <dgm:cxnLst>
    <dgm:cxn modelId="{4ED17C1B-7FC8-E14C-849A-EA08207EE51B}" type="presOf" srcId="{2FD8FCF4-C3B4-4554-B4C2-E34B9ACC039D}" destId="{2AF08955-0340-444A-8F99-B1FDF63A1E54}" srcOrd="0" destOrd="0" presId="urn:microsoft.com/office/officeart/2005/8/layout/matrix3"/>
    <dgm:cxn modelId="{D70FD730-281E-CE47-949A-98A421C08EDB}" type="presOf" srcId="{A94C088A-F31D-4006-8D65-FCC4DCFF49D1}" destId="{747E076B-E5EA-554D-9B89-F4A683E844A2}" srcOrd="0" destOrd="0" presId="urn:microsoft.com/office/officeart/2005/8/layout/matrix3"/>
    <dgm:cxn modelId="{DA82C34B-6D07-4124-8327-448C3D6349E8}" srcId="{AD21FDBB-4B08-4B4E-BFC5-AC2D8324E90A}" destId="{2FD8FCF4-C3B4-4554-B4C2-E34B9ACC039D}" srcOrd="2" destOrd="0" parTransId="{DEC58F62-302E-4ABD-BBCE-ABD5F30E41BB}" sibTransId="{AAF5A9BE-0BF3-4DCA-82B8-2DBCF6D22F88}"/>
    <dgm:cxn modelId="{C9440A5B-3467-433E-B5FE-4855B731C8D0}" srcId="{AD21FDBB-4B08-4B4E-BFC5-AC2D8324E90A}" destId="{A94C088A-F31D-4006-8D65-FCC4DCFF49D1}" srcOrd="3" destOrd="0" parTransId="{F3EFA946-3B86-4A81-BE94-97AF5B9510B8}" sibTransId="{F8D7C0ED-00C3-4949-BCF3-0481A81C33E3}"/>
    <dgm:cxn modelId="{A0654E81-F9A3-EA41-972B-6BB2C2FD609A}" type="presOf" srcId="{EBFB6A6A-171C-44F3-86CC-11CB426ACEB8}" destId="{099F8564-94FB-954E-88E4-296F8C8DE3C9}" srcOrd="0" destOrd="0" presId="urn:microsoft.com/office/officeart/2005/8/layout/matrix3"/>
    <dgm:cxn modelId="{B34E139A-B882-4B44-8A9C-441D04BBB079}" srcId="{AD21FDBB-4B08-4B4E-BFC5-AC2D8324E90A}" destId="{EBFB6A6A-171C-44F3-86CC-11CB426ACEB8}" srcOrd="0" destOrd="0" parTransId="{544474BD-D8F8-40AA-9462-710E5AC8C67C}" sibTransId="{CA3448FE-6427-42A1-AEDE-874D96A5E561}"/>
    <dgm:cxn modelId="{C3CB34AF-08A0-4F94-91B4-75BC9320DFEC}" srcId="{AD21FDBB-4B08-4B4E-BFC5-AC2D8324E90A}" destId="{6CEE9F0E-180C-4406-8594-5D250DD1A5C3}" srcOrd="1" destOrd="0" parTransId="{DBF148B5-D42B-4CF9-89BB-E23A0F700161}" sibTransId="{79D8B52D-618C-4969-ABF0-4BFB76FF0EFD}"/>
    <dgm:cxn modelId="{27D344C5-7386-B144-A869-0CB363441903}" type="presOf" srcId="{AD21FDBB-4B08-4B4E-BFC5-AC2D8324E90A}" destId="{D96478F5-8618-8542-BFAA-1B3FE172FB4A}" srcOrd="0" destOrd="0" presId="urn:microsoft.com/office/officeart/2005/8/layout/matrix3"/>
    <dgm:cxn modelId="{EC0352DC-C879-B24A-9BA7-C205D8364D3F}" type="presOf" srcId="{6CEE9F0E-180C-4406-8594-5D250DD1A5C3}" destId="{67E9A3D3-12F7-BD45-90D5-C1C77872101E}" srcOrd="0" destOrd="0" presId="urn:microsoft.com/office/officeart/2005/8/layout/matrix3"/>
    <dgm:cxn modelId="{21EA9EF1-BE0E-054A-A05F-1D6973EFDB02}" type="presParOf" srcId="{D96478F5-8618-8542-BFAA-1B3FE172FB4A}" destId="{2FF758A4-53F1-6641-A04A-A3A360B18E02}" srcOrd="0" destOrd="0" presId="urn:microsoft.com/office/officeart/2005/8/layout/matrix3"/>
    <dgm:cxn modelId="{7FAF4FB3-5D61-B04F-A5E8-F37C210B8F4E}" type="presParOf" srcId="{D96478F5-8618-8542-BFAA-1B3FE172FB4A}" destId="{099F8564-94FB-954E-88E4-296F8C8DE3C9}" srcOrd="1" destOrd="0" presId="urn:microsoft.com/office/officeart/2005/8/layout/matrix3"/>
    <dgm:cxn modelId="{C2851239-838D-A54B-A776-8CDE08C0E686}" type="presParOf" srcId="{D96478F5-8618-8542-BFAA-1B3FE172FB4A}" destId="{67E9A3D3-12F7-BD45-90D5-C1C77872101E}" srcOrd="2" destOrd="0" presId="urn:microsoft.com/office/officeart/2005/8/layout/matrix3"/>
    <dgm:cxn modelId="{1D5C9A8F-1E29-7340-8420-81EDACF5D8F3}" type="presParOf" srcId="{D96478F5-8618-8542-BFAA-1B3FE172FB4A}" destId="{2AF08955-0340-444A-8F99-B1FDF63A1E54}" srcOrd="3" destOrd="0" presId="urn:microsoft.com/office/officeart/2005/8/layout/matrix3"/>
    <dgm:cxn modelId="{2D0B8DDD-0989-D443-AD2D-EC39970F9352}" type="presParOf" srcId="{D96478F5-8618-8542-BFAA-1B3FE172FB4A}" destId="{747E076B-E5EA-554D-9B89-F4A683E844A2}"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F758A4-53F1-6641-A04A-A3A360B18E02}">
      <dsp:nvSpPr>
        <dsp:cNvPr id="0" name=""/>
        <dsp:cNvSpPr/>
      </dsp:nvSpPr>
      <dsp:spPr>
        <a:xfrm>
          <a:off x="379476" y="0"/>
          <a:ext cx="5504687" cy="5504687"/>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9F8564-94FB-954E-88E4-296F8C8DE3C9}">
      <dsp:nvSpPr>
        <dsp:cNvPr id="0" name=""/>
        <dsp:cNvSpPr/>
      </dsp:nvSpPr>
      <dsp:spPr>
        <a:xfrm>
          <a:off x="902421" y="522945"/>
          <a:ext cx="2146828" cy="214682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Motivation</a:t>
          </a:r>
        </a:p>
      </dsp:txBody>
      <dsp:txXfrm>
        <a:off x="1007221" y="627745"/>
        <a:ext cx="1937228" cy="1937228"/>
      </dsp:txXfrm>
    </dsp:sp>
    <dsp:sp modelId="{67E9A3D3-12F7-BD45-90D5-C1C77872101E}">
      <dsp:nvSpPr>
        <dsp:cNvPr id="0" name=""/>
        <dsp:cNvSpPr/>
      </dsp:nvSpPr>
      <dsp:spPr>
        <a:xfrm>
          <a:off x="3214390" y="522945"/>
          <a:ext cx="2146828" cy="214682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What is Request Smuggling?</a:t>
          </a:r>
        </a:p>
      </dsp:txBody>
      <dsp:txXfrm>
        <a:off x="3319190" y="627745"/>
        <a:ext cx="1937228" cy="1937228"/>
      </dsp:txXfrm>
    </dsp:sp>
    <dsp:sp modelId="{2AF08955-0340-444A-8F99-B1FDF63A1E54}">
      <dsp:nvSpPr>
        <dsp:cNvPr id="0" name=""/>
        <dsp:cNvSpPr/>
      </dsp:nvSpPr>
      <dsp:spPr>
        <a:xfrm>
          <a:off x="902421" y="2834914"/>
          <a:ext cx="2146828" cy="2146828"/>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Plans for the survey</a:t>
          </a:r>
        </a:p>
      </dsp:txBody>
      <dsp:txXfrm>
        <a:off x="1007221" y="2939714"/>
        <a:ext cx="1937228" cy="1937228"/>
      </dsp:txXfrm>
    </dsp:sp>
    <dsp:sp modelId="{747E076B-E5EA-554D-9B89-F4A683E844A2}">
      <dsp:nvSpPr>
        <dsp:cNvPr id="0" name=""/>
        <dsp:cNvSpPr/>
      </dsp:nvSpPr>
      <dsp:spPr>
        <a:xfrm>
          <a:off x="3214390" y="2834914"/>
          <a:ext cx="2146828" cy="214682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Next Steps</a:t>
          </a:r>
        </a:p>
      </dsp:txBody>
      <dsp:txXfrm>
        <a:off x="3319190" y="2939714"/>
        <a:ext cx="1937228" cy="1937228"/>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92F1D9-479F-F649-ADB8-BE1B0D3DC6C9}" type="datetimeFigureOut">
              <a:rPr lang="en-US" smtClean="0"/>
              <a:t>3/23/22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D6DF22-2CDF-8E4E-8372-AEA2A9F1A3A2}" type="slidenum">
              <a:rPr lang="en-US" smtClean="0"/>
              <a:t>‹#›</a:t>
            </a:fld>
            <a:endParaRPr lang="en-US"/>
          </a:p>
        </p:txBody>
      </p:sp>
    </p:spTree>
    <p:extLst>
      <p:ext uri="{BB962C8B-B14F-4D97-AF65-F5344CB8AC3E}">
        <p14:creationId xmlns:p14="http://schemas.microsoft.com/office/powerpoint/2010/main" val="2200380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D6DF22-2CDF-8E4E-8372-AEA2A9F1A3A2}" type="slidenum">
              <a:rPr lang="en-US" smtClean="0"/>
              <a:t>1</a:t>
            </a:fld>
            <a:endParaRPr lang="en-US"/>
          </a:p>
        </p:txBody>
      </p:sp>
    </p:spTree>
    <p:extLst>
      <p:ext uri="{BB962C8B-B14F-4D97-AF65-F5344CB8AC3E}">
        <p14:creationId xmlns:p14="http://schemas.microsoft.com/office/powerpoint/2010/main" val="964525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was confused between Option 1 and Option 2. I love to play hands on with simulations and attacks and due to my TCP experience, my thought was to find something really interesting and new in TCP. But everything brought me back to issues similar to what I had already worked on.</a:t>
            </a:r>
          </a:p>
          <a:p>
            <a:endParaRPr lang="en-US" dirty="0"/>
          </a:p>
          <a:p>
            <a:r>
              <a:rPr lang="en-US" dirty="0"/>
              <a:t>So, next came HTTP coz my teammates worked on it.. and the search started to enter a loop and my confusion kept building up.</a:t>
            </a:r>
          </a:p>
          <a:p>
            <a:endParaRPr lang="en-US" dirty="0"/>
          </a:p>
          <a:p>
            <a:r>
              <a:rPr lang="en-US" dirty="0"/>
              <a:t>Then I remembered </a:t>
            </a:r>
            <a:r>
              <a:rPr lang="en-US" dirty="0" err="1"/>
              <a:t>portswigger’s</a:t>
            </a:r>
            <a:r>
              <a:rPr lang="en-US" dirty="0"/>
              <a:t> daily swig which some people used to mention. So, I went on to this website with the hope of finding something that sounds interesting. Recently, I delivered a session on Cache poisoning reloaded and somehow that term “reloaded” and its synonyms really got my interest towards network security</a:t>
            </a:r>
          </a:p>
          <a:p>
            <a:endParaRPr lang="en-US" dirty="0"/>
          </a:p>
          <a:p>
            <a:endParaRPr lang="en-US" dirty="0"/>
          </a:p>
        </p:txBody>
      </p:sp>
      <p:sp>
        <p:nvSpPr>
          <p:cNvPr id="4" name="Slide Number Placeholder 3"/>
          <p:cNvSpPr>
            <a:spLocks noGrp="1"/>
          </p:cNvSpPr>
          <p:nvPr>
            <p:ph type="sldNum" sz="quarter" idx="5"/>
          </p:nvPr>
        </p:nvSpPr>
        <p:spPr/>
        <p:txBody>
          <a:bodyPr/>
          <a:lstStyle/>
          <a:p>
            <a:fld id="{76D6DF22-2CDF-8E4E-8372-AEA2A9F1A3A2}" type="slidenum">
              <a:rPr lang="en-US" smtClean="0"/>
              <a:t>4</a:t>
            </a:fld>
            <a:endParaRPr lang="en-US"/>
          </a:p>
        </p:txBody>
      </p:sp>
    </p:spTree>
    <p:extLst>
      <p:ext uri="{BB962C8B-B14F-4D97-AF65-F5344CB8AC3E}">
        <p14:creationId xmlns:p14="http://schemas.microsoft.com/office/powerpoint/2010/main" val="17789143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my initial idea was that may be its something very interesting which I can try to simulate!!</a:t>
            </a:r>
          </a:p>
          <a:p>
            <a:r>
              <a:rPr lang="en-US" dirty="0"/>
              <a:t>But I was bombarded with the variety of information that I started to find here!!</a:t>
            </a:r>
          </a:p>
          <a:p>
            <a:br>
              <a:rPr lang="en-US" dirty="0"/>
            </a:br>
            <a:r>
              <a:rPr lang="en-US" dirty="0"/>
              <a:t>So, I thought that </a:t>
            </a:r>
            <a:r>
              <a:rPr lang="en-US" dirty="0" err="1"/>
              <a:t>i</a:t>
            </a:r>
            <a:r>
              <a:rPr lang="en-US" dirty="0"/>
              <a:t> can try to learn it better through this course and try to simulate it later during summer holidays!!</a:t>
            </a:r>
          </a:p>
          <a:p>
            <a:endParaRPr lang="en-US" dirty="0"/>
          </a:p>
          <a:p>
            <a:endParaRPr lang="en-US" dirty="0"/>
          </a:p>
        </p:txBody>
      </p:sp>
      <p:sp>
        <p:nvSpPr>
          <p:cNvPr id="4" name="Slide Number Placeholder 3"/>
          <p:cNvSpPr>
            <a:spLocks noGrp="1"/>
          </p:cNvSpPr>
          <p:nvPr>
            <p:ph type="sldNum" sz="quarter" idx="5"/>
          </p:nvPr>
        </p:nvSpPr>
        <p:spPr/>
        <p:txBody>
          <a:bodyPr/>
          <a:lstStyle/>
          <a:p>
            <a:fld id="{76D6DF22-2CDF-8E4E-8372-AEA2A9F1A3A2}" type="slidenum">
              <a:rPr lang="en-US" smtClean="0"/>
              <a:t>5</a:t>
            </a:fld>
            <a:endParaRPr lang="en-US"/>
          </a:p>
        </p:txBody>
      </p:sp>
    </p:spTree>
    <p:extLst>
      <p:ext uri="{BB962C8B-B14F-4D97-AF65-F5344CB8AC3E}">
        <p14:creationId xmlns:p14="http://schemas.microsoft.com/office/powerpoint/2010/main" val="3233000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Mitigation bypass is a process of fighting against and breaking mitigation measures in an environment where mitigations are enabled for the ultimate end of arbitrary code execution</a:t>
            </a:r>
            <a:endParaRPr lang="en-US" dirty="0"/>
          </a:p>
        </p:txBody>
      </p:sp>
      <p:sp>
        <p:nvSpPr>
          <p:cNvPr id="4" name="Slide Number Placeholder 3"/>
          <p:cNvSpPr>
            <a:spLocks noGrp="1"/>
          </p:cNvSpPr>
          <p:nvPr>
            <p:ph type="sldNum" sz="quarter" idx="5"/>
          </p:nvPr>
        </p:nvSpPr>
        <p:spPr/>
        <p:txBody>
          <a:bodyPr/>
          <a:lstStyle/>
          <a:p>
            <a:fld id="{76D6DF22-2CDF-8E4E-8372-AEA2A9F1A3A2}" type="slidenum">
              <a:rPr lang="en-US" smtClean="0"/>
              <a:t>6</a:t>
            </a:fld>
            <a:endParaRPr lang="en-US"/>
          </a:p>
        </p:txBody>
      </p:sp>
    </p:spTree>
    <p:extLst>
      <p:ext uri="{BB962C8B-B14F-4D97-AF65-F5344CB8AC3E}">
        <p14:creationId xmlns:p14="http://schemas.microsoft.com/office/powerpoint/2010/main" val="3956229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 send the request to the frontend which is the Load balancing or proxy server. LB server routes the request based on its LB policy to one or more servers</a:t>
            </a:r>
          </a:p>
          <a:p>
            <a:endParaRPr lang="en-US" dirty="0"/>
          </a:p>
        </p:txBody>
      </p:sp>
      <p:sp>
        <p:nvSpPr>
          <p:cNvPr id="4" name="Slide Number Placeholder 3"/>
          <p:cNvSpPr>
            <a:spLocks noGrp="1"/>
          </p:cNvSpPr>
          <p:nvPr>
            <p:ph type="sldNum" sz="quarter" idx="5"/>
          </p:nvPr>
        </p:nvSpPr>
        <p:spPr/>
        <p:txBody>
          <a:bodyPr/>
          <a:lstStyle/>
          <a:p>
            <a:fld id="{76D6DF22-2CDF-8E4E-8372-AEA2A9F1A3A2}" type="slidenum">
              <a:rPr lang="en-US" smtClean="0"/>
              <a:t>7</a:t>
            </a:fld>
            <a:endParaRPr lang="en-US"/>
          </a:p>
        </p:txBody>
      </p:sp>
    </p:spTree>
    <p:extLst>
      <p:ext uri="{BB962C8B-B14F-4D97-AF65-F5344CB8AC3E}">
        <p14:creationId xmlns:p14="http://schemas.microsoft.com/office/powerpoint/2010/main" val="938850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Most HTTP request smuggling vulnerabilities arise because the HTTP specification provides two different ways to specify where a request ends: the </a:t>
            </a:r>
            <a:r>
              <a:rPr lang="en-US"/>
              <a:t>Content-Length</a:t>
            </a:r>
            <a:r>
              <a:rPr lang="en-US" sz="1200" b="0" i="0" kern="1200">
                <a:solidFill>
                  <a:schemeClr val="tx1"/>
                </a:solidFill>
                <a:effectLst/>
                <a:latin typeface="+mn-lt"/>
                <a:ea typeface="+mn-ea"/>
                <a:cs typeface="+mn-cs"/>
              </a:rPr>
              <a:t> header and the </a:t>
            </a:r>
            <a:r>
              <a:rPr lang="en-US"/>
              <a:t>Transfer-Encoding</a:t>
            </a:r>
            <a:r>
              <a:rPr lang="en-US" sz="1200" b="0" i="0" kern="1200">
                <a:solidFill>
                  <a:schemeClr val="tx1"/>
                </a:solidFill>
                <a:effectLst/>
                <a:latin typeface="+mn-lt"/>
                <a:ea typeface="+mn-ea"/>
                <a:cs typeface="+mn-cs"/>
              </a:rPr>
              <a:t> header.</a:t>
            </a:r>
            <a:endParaRPr lang="en-US" dirty="0"/>
          </a:p>
        </p:txBody>
      </p:sp>
      <p:sp>
        <p:nvSpPr>
          <p:cNvPr id="4" name="Slide Number Placeholder 3"/>
          <p:cNvSpPr>
            <a:spLocks noGrp="1"/>
          </p:cNvSpPr>
          <p:nvPr>
            <p:ph type="sldNum" sz="quarter" idx="5"/>
          </p:nvPr>
        </p:nvSpPr>
        <p:spPr/>
        <p:txBody>
          <a:bodyPr/>
          <a:lstStyle/>
          <a:p>
            <a:fld id="{76D6DF22-2CDF-8E4E-8372-AEA2A9F1A3A2}" type="slidenum">
              <a:rPr lang="en-US" smtClean="0"/>
              <a:t>10</a:t>
            </a:fld>
            <a:endParaRPr lang="en-US"/>
          </a:p>
        </p:txBody>
      </p:sp>
    </p:spTree>
    <p:extLst>
      <p:ext uri="{BB962C8B-B14F-4D97-AF65-F5344CB8AC3E}">
        <p14:creationId xmlns:p14="http://schemas.microsoft.com/office/powerpoint/2010/main" val="728435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A6DC4-DA46-EC4D-8FC1-CCE1C3E598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BEFDB0D-0546-304A-9204-02BDB65AD8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F2B137-E21C-6A4D-835D-806A2E3754C6}"/>
              </a:ext>
            </a:extLst>
          </p:cNvPr>
          <p:cNvSpPr>
            <a:spLocks noGrp="1"/>
          </p:cNvSpPr>
          <p:nvPr>
            <p:ph type="dt" sz="half" idx="10"/>
          </p:nvPr>
        </p:nvSpPr>
        <p:spPr/>
        <p:txBody>
          <a:bodyPr/>
          <a:lstStyle/>
          <a:p>
            <a:fld id="{72345051-2045-45DA-935E-2E3CA1A69ADC}" type="datetimeFigureOut">
              <a:rPr lang="en-US" smtClean="0"/>
              <a:t>3/23/22</a:t>
            </a:fld>
            <a:endParaRPr lang="en-US" dirty="0"/>
          </a:p>
        </p:txBody>
      </p:sp>
      <p:sp>
        <p:nvSpPr>
          <p:cNvPr id="5" name="Footer Placeholder 4">
            <a:extLst>
              <a:ext uri="{FF2B5EF4-FFF2-40B4-BE49-F238E27FC236}">
                <a16:creationId xmlns:a16="http://schemas.microsoft.com/office/drawing/2014/main" id="{1FA3A066-68B8-4F44-BE7B-A65C05F7B7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A899CF-F8F8-9F42-8B9F-05E76675101C}"/>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72031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A4C73-41CA-7B4D-98DE-D85EE73647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354195F-A93D-DF4F-9C6A-F4E7D2D1C9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5145AE-9874-0547-95CB-14C3085C1872}"/>
              </a:ext>
            </a:extLst>
          </p:cNvPr>
          <p:cNvSpPr>
            <a:spLocks noGrp="1"/>
          </p:cNvSpPr>
          <p:nvPr>
            <p:ph type="dt" sz="half" idx="10"/>
          </p:nvPr>
        </p:nvSpPr>
        <p:spPr/>
        <p:txBody>
          <a:bodyPr/>
          <a:lstStyle/>
          <a:p>
            <a:fld id="{72345051-2045-45DA-935E-2E3CA1A69ADC}" type="datetimeFigureOut">
              <a:rPr lang="en-US" smtClean="0"/>
              <a:t>3/23/22</a:t>
            </a:fld>
            <a:endParaRPr lang="en-US"/>
          </a:p>
        </p:txBody>
      </p:sp>
      <p:sp>
        <p:nvSpPr>
          <p:cNvPr id="5" name="Footer Placeholder 4">
            <a:extLst>
              <a:ext uri="{FF2B5EF4-FFF2-40B4-BE49-F238E27FC236}">
                <a16:creationId xmlns:a16="http://schemas.microsoft.com/office/drawing/2014/main" id="{9554BEBB-7883-4A4C-997C-A140BC2474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07D4ED-8720-3E45-A6CB-A3448D0C8131}"/>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645690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B0523B-8E90-C144-9970-62DF9446DF0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D9145B-8819-4142-B3FE-0FFFD0C601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2D8AA7-7674-FC42-B95F-E96863595AAC}"/>
              </a:ext>
            </a:extLst>
          </p:cNvPr>
          <p:cNvSpPr>
            <a:spLocks noGrp="1"/>
          </p:cNvSpPr>
          <p:nvPr>
            <p:ph type="dt" sz="half" idx="10"/>
          </p:nvPr>
        </p:nvSpPr>
        <p:spPr/>
        <p:txBody>
          <a:bodyPr/>
          <a:lstStyle/>
          <a:p>
            <a:fld id="{72345051-2045-45DA-935E-2E3CA1A69ADC}" type="datetimeFigureOut">
              <a:rPr lang="en-US" smtClean="0"/>
              <a:t>3/23/22</a:t>
            </a:fld>
            <a:endParaRPr lang="en-US"/>
          </a:p>
        </p:txBody>
      </p:sp>
      <p:sp>
        <p:nvSpPr>
          <p:cNvPr id="5" name="Footer Placeholder 4">
            <a:extLst>
              <a:ext uri="{FF2B5EF4-FFF2-40B4-BE49-F238E27FC236}">
                <a16:creationId xmlns:a16="http://schemas.microsoft.com/office/drawing/2014/main" id="{69666010-3308-7E42-9BEA-5060BCD5FD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8A7C52-F795-B64E-8495-831689A10373}"/>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545670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1C24E-4106-2045-ACF3-042A411FD5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DD771F-BDF9-514F-ACDC-3093D6F522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1D230C-DB94-1649-AE74-D131797A6D15}"/>
              </a:ext>
            </a:extLst>
          </p:cNvPr>
          <p:cNvSpPr>
            <a:spLocks noGrp="1"/>
          </p:cNvSpPr>
          <p:nvPr>
            <p:ph type="dt" sz="half" idx="10"/>
          </p:nvPr>
        </p:nvSpPr>
        <p:spPr/>
        <p:txBody>
          <a:bodyPr/>
          <a:lstStyle/>
          <a:p>
            <a:fld id="{72345051-2045-45DA-935E-2E3CA1A69ADC}" type="datetimeFigureOut">
              <a:rPr lang="en-US" smtClean="0"/>
              <a:t>3/23/22</a:t>
            </a:fld>
            <a:endParaRPr lang="en-US"/>
          </a:p>
        </p:txBody>
      </p:sp>
      <p:sp>
        <p:nvSpPr>
          <p:cNvPr id="5" name="Footer Placeholder 4">
            <a:extLst>
              <a:ext uri="{FF2B5EF4-FFF2-40B4-BE49-F238E27FC236}">
                <a16:creationId xmlns:a16="http://schemas.microsoft.com/office/drawing/2014/main" id="{154E3465-7828-B147-922F-0A0774A919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0F0DAD-75C8-574C-B9E1-94FB5C3625C1}"/>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13090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B0FA8-7522-A448-A651-2C803BB558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7EA7907-0246-B54C-A54D-B74D873221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F1354C2-064D-2443-9090-9F0665723E28}"/>
              </a:ext>
            </a:extLst>
          </p:cNvPr>
          <p:cNvSpPr>
            <a:spLocks noGrp="1"/>
          </p:cNvSpPr>
          <p:nvPr>
            <p:ph type="dt" sz="half" idx="10"/>
          </p:nvPr>
        </p:nvSpPr>
        <p:spPr/>
        <p:txBody>
          <a:bodyPr/>
          <a:lstStyle/>
          <a:p>
            <a:fld id="{72345051-2045-45DA-935E-2E3CA1A69ADC}" type="datetimeFigureOut">
              <a:rPr lang="en-US" smtClean="0"/>
              <a:t>3/23/22</a:t>
            </a:fld>
            <a:endParaRPr lang="en-US"/>
          </a:p>
        </p:txBody>
      </p:sp>
      <p:sp>
        <p:nvSpPr>
          <p:cNvPr id="5" name="Footer Placeholder 4">
            <a:extLst>
              <a:ext uri="{FF2B5EF4-FFF2-40B4-BE49-F238E27FC236}">
                <a16:creationId xmlns:a16="http://schemas.microsoft.com/office/drawing/2014/main" id="{325C8B93-0538-2345-82B4-7D77CB1E6D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2158F7-1375-1E4A-B448-011E95BF8A56}"/>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6164577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99838-095D-3542-87ED-C877CE4B8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BC43F7-1DA2-A945-9DB4-AAF55906951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31145C-7F69-FF44-9842-36C1A975E42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DD1D575-EE5B-9A4C-8863-E28AD0396FB5}"/>
              </a:ext>
            </a:extLst>
          </p:cNvPr>
          <p:cNvSpPr>
            <a:spLocks noGrp="1"/>
          </p:cNvSpPr>
          <p:nvPr>
            <p:ph type="dt" sz="half" idx="10"/>
          </p:nvPr>
        </p:nvSpPr>
        <p:spPr/>
        <p:txBody>
          <a:bodyPr/>
          <a:lstStyle/>
          <a:p>
            <a:fld id="{72345051-2045-45DA-935E-2E3CA1A69ADC}" type="datetimeFigureOut">
              <a:rPr lang="en-US" smtClean="0"/>
              <a:t>3/23/22</a:t>
            </a:fld>
            <a:endParaRPr lang="en-US"/>
          </a:p>
        </p:txBody>
      </p:sp>
      <p:sp>
        <p:nvSpPr>
          <p:cNvPr id="6" name="Footer Placeholder 5">
            <a:extLst>
              <a:ext uri="{FF2B5EF4-FFF2-40B4-BE49-F238E27FC236}">
                <a16:creationId xmlns:a16="http://schemas.microsoft.com/office/drawing/2014/main" id="{EB92B545-1B2E-DB49-BDC5-10140A53C2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DB1B7E-D109-9C44-A46E-8348E8B83D6E}"/>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118116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0BA8B-FD88-CE49-A873-319B7F4089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3C85F94-D9B1-5E40-A553-2E44DBAB3A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385C1E-A994-1040-A8B3-D59A353E27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047DAD1-F62D-6945-A15B-5C6382BB1F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1CA39E0-A7F2-E54E-9A51-99DE5D3757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1F0B654-D1E0-D04E-A1C9-8E197503B5B7}"/>
              </a:ext>
            </a:extLst>
          </p:cNvPr>
          <p:cNvSpPr>
            <a:spLocks noGrp="1"/>
          </p:cNvSpPr>
          <p:nvPr>
            <p:ph type="dt" sz="half" idx="10"/>
          </p:nvPr>
        </p:nvSpPr>
        <p:spPr/>
        <p:txBody>
          <a:bodyPr/>
          <a:lstStyle/>
          <a:p>
            <a:fld id="{72345051-2045-45DA-935E-2E3CA1A69ADC}" type="datetimeFigureOut">
              <a:rPr lang="en-US" smtClean="0"/>
              <a:t>3/23/22</a:t>
            </a:fld>
            <a:endParaRPr lang="en-US"/>
          </a:p>
        </p:txBody>
      </p:sp>
      <p:sp>
        <p:nvSpPr>
          <p:cNvPr id="8" name="Footer Placeholder 7">
            <a:extLst>
              <a:ext uri="{FF2B5EF4-FFF2-40B4-BE49-F238E27FC236}">
                <a16:creationId xmlns:a16="http://schemas.microsoft.com/office/drawing/2014/main" id="{73897084-4117-FB4C-9425-3A8BE91BAD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443E5C-4E9B-644D-B26F-F4F6E752257D}"/>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699626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ED786-B517-574C-9379-BE48B6DDBC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CFB1CCF-3649-1B4E-811C-D882C30749AA}"/>
              </a:ext>
            </a:extLst>
          </p:cNvPr>
          <p:cNvSpPr>
            <a:spLocks noGrp="1"/>
          </p:cNvSpPr>
          <p:nvPr>
            <p:ph type="dt" sz="half" idx="10"/>
          </p:nvPr>
        </p:nvSpPr>
        <p:spPr/>
        <p:txBody>
          <a:bodyPr/>
          <a:lstStyle/>
          <a:p>
            <a:fld id="{72345051-2045-45DA-935E-2E3CA1A69ADC}" type="datetimeFigureOut">
              <a:rPr lang="en-US" smtClean="0"/>
              <a:t>3/23/22</a:t>
            </a:fld>
            <a:endParaRPr lang="en-US"/>
          </a:p>
        </p:txBody>
      </p:sp>
      <p:sp>
        <p:nvSpPr>
          <p:cNvPr id="4" name="Footer Placeholder 3">
            <a:extLst>
              <a:ext uri="{FF2B5EF4-FFF2-40B4-BE49-F238E27FC236}">
                <a16:creationId xmlns:a16="http://schemas.microsoft.com/office/drawing/2014/main" id="{16EB95EC-BCEC-0842-BF7E-4CA5FF22700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EB889C7-1AD5-F744-A07F-85FA262A96B0}"/>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711993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05690B-0B97-4C4F-BF37-79A3C64D8DF4}"/>
              </a:ext>
            </a:extLst>
          </p:cNvPr>
          <p:cNvSpPr>
            <a:spLocks noGrp="1"/>
          </p:cNvSpPr>
          <p:nvPr>
            <p:ph type="dt" sz="half" idx="10"/>
          </p:nvPr>
        </p:nvSpPr>
        <p:spPr/>
        <p:txBody>
          <a:bodyPr/>
          <a:lstStyle/>
          <a:p>
            <a:fld id="{72345051-2045-45DA-935E-2E3CA1A69ADC}" type="datetimeFigureOut">
              <a:rPr lang="en-US" smtClean="0"/>
              <a:t>3/23/22</a:t>
            </a:fld>
            <a:endParaRPr lang="en-US"/>
          </a:p>
        </p:txBody>
      </p:sp>
      <p:sp>
        <p:nvSpPr>
          <p:cNvPr id="3" name="Footer Placeholder 2">
            <a:extLst>
              <a:ext uri="{FF2B5EF4-FFF2-40B4-BE49-F238E27FC236}">
                <a16:creationId xmlns:a16="http://schemas.microsoft.com/office/drawing/2014/main" id="{1B3D872A-D376-C64F-8098-D8C8DF86F7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F478604-96E8-ED4B-8782-D2ADCED558CD}"/>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945774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FB200-32E3-D643-865D-06A920C934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A26CEF-FBBC-EE45-9BD3-14527D4B6E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B6B1713-C936-DB43-A5A6-479E7AF7CF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E755B9-0E00-AD45-9282-6A1CBC961225}"/>
              </a:ext>
            </a:extLst>
          </p:cNvPr>
          <p:cNvSpPr>
            <a:spLocks noGrp="1"/>
          </p:cNvSpPr>
          <p:nvPr>
            <p:ph type="dt" sz="half" idx="10"/>
          </p:nvPr>
        </p:nvSpPr>
        <p:spPr/>
        <p:txBody>
          <a:bodyPr/>
          <a:lstStyle/>
          <a:p>
            <a:fld id="{72345051-2045-45DA-935E-2E3CA1A69ADC}" type="datetimeFigureOut">
              <a:rPr lang="en-US" smtClean="0"/>
              <a:t>3/23/22</a:t>
            </a:fld>
            <a:endParaRPr lang="en-US"/>
          </a:p>
        </p:txBody>
      </p:sp>
      <p:sp>
        <p:nvSpPr>
          <p:cNvPr id="6" name="Footer Placeholder 5">
            <a:extLst>
              <a:ext uri="{FF2B5EF4-FFF2-40B4-BE49-F238E27FC236}">
                <a16:creationId xmlns:a16="http://schemas.microsoft.com/office/drawing/2014/main" id="{951173D7-9454-8249-9416-2B821685D4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FEF04A-F00D-E242-8F0D-CEE6AB86B3F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99197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97763-AEE7-CF4C-BB93-2078D6B570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47C9D6A-9A8D-4643-AF44-F8B2801867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1C5637-B750-6C40-8CB6-26D6EC539F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4B3CF1-010E-CC4A-A983-F4DDD9FDF652}"/>
              </a:ext>
            </a:extLst>
          </p:cNvPr>
          <p:cNvSpPr>
            <a:spLocks noGrp="1"/>
          </p:cNvSpPr>
          <p:nvPr>
            <p:ph type="dt" sz="half" idx="10"/>
          </p:nvPr>
        </p:nvSpPr>
        <p:spPr/>
        <p:txBody>
          <a:bodyPr/>
          <a:lstStyle/>
          <a:p>
            <a:fld id="{72345051-2045-45DA-935E-2E3CA1A69ADC}" type="datetimeFigureOut">
              <a:rPr lang="en-US" smtClean="0"/>
              <a:t>3/23/22</a:t>
            </a:fld>
            <a:endParaRPr lang="en-US"/>
          </a:p>
        </p:txBody>
      </p:sp>
      <p:sp>
        <p:nvSpPr>
          <p:cNvPr id="6" name="Footer Placeholder 5">
            <a:extLst>
              <a:ext uri="{FF2B5EF4-FFF2-40B4-BE49-F238E27FC236}">
                <a16:creationId xmlns:a16="http://schemas.microsoft.com/office/drawing/2014/main" id="{CEDBD911-F4CB-9548-A685-E727B9B1D0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3BEA66-53EA-0E40-B5AB-FEBA740DBA70}"/>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620025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D4CDA9-EFF7-2941-9631-A083515D66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8B3902-7273-2E43-8B87-DD7908DC52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1E55A6-474B-5542-9702-9967EE39EC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345051-2045-45DA-935E-2E3CA1A69ADC}" type="datetimeFigureOut">
              <a:rPr lang="en-US" smtClean="0"/>
              <a:t>3/23/22</a:t>
            </a:fld>
            <a:endParaRPr lang="en-US" dirty="0"/>
          </a:p>
        </p:txBody>
      </p:sp>
      <p:sp>
        <p:nvSpPr>
          <p:cNvPr id="5" name="Footer Placeholder 4">
            <a:extLst>
              <a:ext uri="{FF2B5EF4-FFF2-40B4-BE49-F238E27FC236}">
                <a16:creationId xmlns:a16="http://schemas.microsoft.com/office/drawing/2014/main" id="{ADF5692D-8747-AC42-BAF3-1CEC59D5D5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0788621-1FA6-7B4C-977C-3C9FF7A514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427556779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portswigger.net/research/http-desync-attacks-request-smuggling-rebor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bishopfox.com/blog/h2c-smuggling-reques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jpeg"/><Relationship Id="rId7" Type="http://schemas.openxmlformats.org/officeDocument/2006/relationships/image" Target="../media/image6.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portswigger.net/daily-swig/network-security" TargetMode="External"/><Relationship Id="rId4" Type="http://schemas.openxmlformats.org/officeDocument/2006/relationships/image" Target="../media/image4.png"/><Relationship Id="rId9"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hyperlink" Target="https://portswigger.net/blog/http-desync-attacks-request-smuggling-rebor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allthingsdistributed.com/files/amazon-dynamo-sosp2007.pdf"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hyperlink" Target="https://portswigger.net/web-security/request-smuggling" TargetMode="External"/><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2CF14-139E-4A48-A5B4-7EC59876E379}"/>
              </a:ext>
            </a:extLst>
          </p:cNvPr>
          <p:cNvSpPr>
            <a:spLocks noGrp="1"/>
          </p:cNvSpPr>
          <p:nvPr>
            <p:ph type="ctrTitle"/>
          </p:nvPr>
        </p:nvSpPr>
        <p:spPr>
          <a:xfrm>
            <a:off x="638879" y="3448137"/>
            <a:ext cx="10909640" cy="1687814"/>
          </a:xfrm>
        </p:spPr>
        <p:txBody>
          <a:bodyPr anchor="b">
            <a:normAutofit/>
          </a:bodyPr>
          <a:lstStyle/>
          <a:p>
            <a:pPr algn="ctr">
              <a:lnSpc>
                <a:spcPct val="90000"/>
              </a:lnSpc>
            </a:pPr>
            <a:r>
              <a:rPr lang="en-US" sz="8500" b="1"/>
              <a:t>Request Smuggling</a:t>
            </a:r>
          </a:p>
        </p:txBody>
      </p:sp>
      <p:sp>
        <p:nvSpPr>
          <p:cNvPr id="3" name="Subtitle 2">
            <a:extLst>
              <a:ext uri="{FF2B5EF4-FFF2-40B4-BE49-F238E27FC236}">
                <a16:creationId xmlns:a16="http://schemas.microsoft.com/office/drawing/2014/main" id="{8721D099-0469-4F44-A057-2D64D7B196D8}"/>
              </a:ext>
            </a:extLst>
          </p:cNvPr>
          <p:cNvSpPr>
            <a:spLocks noGrp="1"/>
          </p:cNvSpPr>
          <p:nvPr>
            <p:ph type="subTitle" idx="1"/>
          </p:nvPr>
        </p:nvSpPr>
        <p:spPr>
          <a:xfrm>
            <a:off x="638882" y="5135951"/>
            <a:ext cx="10909643" cy="552659"/>
          </a:xfrm>
        </p:spPr>
        <p:txBody>
          <a:bodyPr anchor="t">
            <a:normAutofit/>
          </a:bodyPr>
          <a:lstStyle/>
          <a:p>
            <a:pPr algn="ctr"/>
            <a:r>
              <a:rPr lang="en-US" sz="2400" dirty="0"/>
              <a:t>A Survey from HTTP/1.1 to HTTP/2.0</a:t>
            </a:r>
          </a:p>
        </p:txBody>
      </p:sp>
      <p:pic>
        <p:nvPicPr>
          <p:cNvPr id="5" name="Picture 4">
            <a:extLst>
              <a:ext uri="{FF2B5EF4-FFF2-40B4-BE49-F238E27FC236}">
                <a16:creationId xmlns:a16="http://schemas.microsoft.com/office/drawing/2014/main" id="{70997082-91B4-CA41-B4F2-D59705BF48CF}"/>
              </a:ext>
            </a:extLst>
          </p:cNvPr>
          <p:cNvPicPr>
            <a:picLocks noChangeAspect="1"/>
          </p:cNvPicPr>
          <p:nvPr/>
        </p:nvPicPr>
        <p:blipFill>
          <a:blip r:embed="rId3"/>
          <a:stretch>
            <a:fillRect/>
          </a:stretch>
        </p:blipFill>
        <p:spPr>
          <a:xfrm>
            <a:off x="2518348" y="302656"/>
            <a:ext cx="7495081" cy="3744688"/>
          </a:xfrm>
          <a:prstGeom prst="rect">
            <a:avLst/>
          </a:prstGeom>
        </p:spPr>
      </p:pic>
      <p:sp>
        <p:nvSpPr>
          <p:cNvPr id="6" name="TextBox 5">
            <a:extLst>
              <a:ext uri="{FF2B5EF4-FFF2-40B4-BE49-F238E27FC236}">
                <a16:creationId xmlns:a16="http://schemas.microsoft.com/office/drawing/2014/main" id="{296A0E05-25AC-C146-9676-1CF78313C4D8}"/>
              </a:ext>
            </a:extLst>
          </p:cNvPr>
          <p:cNvSpPr txBox="1"/>
          <p:nvPr/>
        </p:nvSpPr>
        <p:spPr>
          <a:xfrm>
            <a:off x="5109553" y="5710938"/>
            <a:ext cx="1968296" cy="461665"/>
          </a:xfrm>
          <a:prstGeom prst="rect">
            <a:avLst/>
          </a:prstGeom>
          <a:noFill/>
        </p:spPr>
        <p:txBody>
          <a:bodyPr wrap="none" rtlCol="0">
            <a:spAutoFit/>
          </a:bodyPr>
          <a:lstStyle/>
          <a:p>
            <a:r>
              <a:rPr lang="en-US" sz="2400" b="1" dirty="0"/>
              <a:t>Vaibhav Singh</a:t>
            </a:r>
          </a:p>
        </p:txBody>
      </p:sp>
    </p:spTree>
    <p:extLst>
      <p:ext uri="{BB962C8B-B14F-4D97-AF65-F5344CB8AC3E}">
        <p14:creationId xmlns:p14="http://schemas.microsoft.com/office/powerpoint/2010/main" val="2627277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267F97-1BCC-1646-A7DB-C2B47FC329BC}"/>
              </a:ext>
            </a:extLst>
          </p:cNvPr>
          <p:cNvSpPr>
            <a:spLocks noGrp="1"/>
          </p:cNvSpPr>
          <p:nvPr>
            <p:ph idx="1"/>
          </p:nvPr>
        </p:nvSpPr>
        <p:spPr>
          <a:xfrm>
            <a:off x="838200" y="374755"/>
            <a:ext cx="10515600" cy="6115986"/>
          </a:xfrm>
        </p:spPr>
        <p:txBody>
          <a:bodyPr>
            <a:normAutofit fontScale="92500"/>
          </a:bodyPr>
          <a:lstStyle/>
          <a:p>
            <a:pPr fontAlgn="ctr"/>
            <a:r>
              <a:rPr lang="en-US" dirty="0"/>
              <a:t>What is Request Smuggling?</a:t>
            </a:r>
          </a:p>
          <a:p>
            <a:pPr fontAlgn="ctr"/>
            <a:r>
              <a:rPr lang="en-US" dirty="0"/>
              <a:t>Standard types of Request Smuggling</a:t>
            </a:r>
          </a:p>
          <a:p>
            <a:pPr lvl="1" fontAlgn="ctr"/>
            <a:r>
              <a:rPr lang="en-US" b="1" dirty="0">
                <a:solidFill>
                  <a:srgbClr val="FF0000"/>
                </a:solidFill>
              </a:rPr>
              <a:t>CL.TE, TE.CL, TE.TE</a:t>
            </a:r>
          </a:p>
          <a:p>
            <a:pPr lvl="2" fontAlgn="ctr"/>
            <a:r>
              <a:rPr lang="en-US" dirty="0"/>
              <a:t>Content-Length header and the Transfer-Encoding header are placed in a single HTTP request</a:t>
            </a:r>
          </a:p>
          <a:p>
            <a:pPr lvl="2" fontAlgn="ctr"/>
            <a:r>
              <a:rPr lang="en-US" dirty="0"/>
              <a:t>Manipulate these so that the front-end and back-end servers process the request differently.</a:t>
            </a:r>
            <a:endParaRPr lang="en-US" b="1" dirty="0">
              <a:solidFill>
                <a:srgbClr val="FF0000"/>
              </a:solidFill>
            </a:endParaRPr>
          </a:p>
          <a:p>
            <a:pPr fontAlgn="ctr"/>
            <a:r>
              <a:rPr lang="en-US" dirty="0"/>
              <a:t>Abusing HTTP/1.1 Request Smuggling – Use cases</a:t>
            </a:r>
          </a:p>
          <a:p>
            <a:pPr fontAlgn="ctr"/>
            <a:r>
              <a:rPr lang="en-US" dirty="0"/>
              <a:t>Request Smuggling reborn</a:t>
            </a:r>
          </a:p>
          <a:p>
            <a:pPr lvl="1" fontAlgn="ctr"/>
            <a:r>
              <a:rPr lang="en-US" dirty="0">
                <a:hlinkClick r:id="rId3"/>
              </a:rPr>
              <a:t>https://portswigger.net/research/http-desync-attacks-request-smuggling-reborn</a:t>
            </a:r>
            <a:endParaRPr lang="en-US" dirty="0"/>
          </a:p>
          <a:p>
            <a:pPr fontAlgn="ctr"/>
            <a:r>
              <a:rPr lang="en-US" dirty="0"/>
              <a:t>Newly discovered H2C request smuggling attack (HTTP/2.0)</a:t>
            </a:r>
          </a:p>
          <a:p>
            <a:pPr lvl="1" fontAlgn="ctr"/>
            <a:r>
              <a:rPr lang="en-US" dirty="0">
                <a:hlinkClick r:id="rId4"/>
              </a:rPr>
              <a:t>https://bishopfox.com/blog/h2c-smuggling-request</a:t>
            </a:r>
            <a:endParaRPr lang="en-US" dirty="0"/>
          </a:p>
          <a:p>
            <a:pPr fontAlgn="ctr"/>
            <a:r>
              <a:rPr lang="en-US" dirty="0"/>
              <a:t>Related CVEs</a:t>
            </a:r>
          </a:p>
          <a:p>
            <a:pPr fontAlgn="ctr"/>
            <a:r>
              <a:rPr lang="en-US" dirty="0"/>
              <a:t>Industry stories</a:t>
            </a:r>
          </a:p>
          <a:p>
            <a:pPr lvl="1" fontAlgn="ctr"/>
            <a:r>
              <a:rPr lang="en-US" dirty="0"/>
              <a:t>F5, Cisco, Citrix, Red Hat blogs</a:t>
            </a:r>
          </a:p>
          <a:p>
            <a:pPr fontAlgn="ctr"/>
            <a:r>
              <a:rPr lang="en-US" dirty="0"/>
              <a:t>Tools to try Desync attack – An overview</a:t>
            </a:r>
          </a:p>
        </p:txBody>
      </p:sp>
    </p:spTree>
    <p:extLst>
      <p:ext uri="{BB962C8B-B14F-4D97-AF65-F5344CB8AC3E}">
        <p14:creationId xmlns:p14="http://schemas.microsoft.com/office/powerpoint/2010/main" val="3939562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BDFF6-D565-3E40-9716-B6999971403F}"/>
              </a:ext>
            </a:extLst>
          </p:cNvPr>
          <p:cNvSpPr>
            <a:spLocks noGrp="1"/>
          </p:cNvSpPr>
          <p:nvPr>
            <p:ph type="title"/>
          </p:nvPr>
        </p:nvSpPr>
        <p:spPr/>
        <p:txBody>
          <a:bodyPr/>
          <a:lstStyle/>
          <a:p>
            <a:pPr algn="ctr"/>
            <a:r>
              <a:rPr lang="en-US" dirty="0"/>
              <a:t>Next steps</a:t>
            </a:r>
          </a:p>
        </p:txBody>
      </p:sp>
      <p:sp>
        <p:nvSpPr>
          <p:cNvPr id="3" name="Content Placeholder 2">
            <a:extLst>
              <a:ext uri="{FF2B5EF4-FFF2-40B4-BE49-F238E27FC236}">
                <a16:creationId xmlns:a16="http://schemas.microsoft.com/office/drawing/2014/main" id="{BDBCD6B7-8033-E54C-BED9-745FE9E8A74B}"/>
              </a:ext>
            </a:extLst>
          </p:cNvPr>
          <p:cNvSpPr>
            <a:spLocks noGrp="1"/>
          </p:cNvSpPr>
          <p:nvPr>
            <p:ph idx="1"/>
          </p:nvPr>
        </p:nvSpPr>
        <p:spPr/>
        <p:txBody>
          <a:bodyPr/>
          <a:lstStyle/>
          <a:p>
            <a:r>
              <a:rPr lang="en-US" dirty="0"/>
              <a:t>Hands–on simulations</a:t>
            </a:r>
          </a:p>
          <a:p>
            <a:r>
              <a:rPr lang="en-US" dirty="0"/>
              <a:t>Study on Defense mechanisms for HTTP/1.1</a:t>
            </a:r>
          </a:p>
          <a:p>
            <a:r>
              <a:rPr lang="en-US" dirty="0"/>
              <a:t>Explore custom mitigations from top vendors</a:t>
            </a:r>
          </a:p>
          <a:p>
            <a:r>
              <a:rPr lang="en-US" dirty="0"/>
              <a:t>Explore the possibilities in HTTP/3.0</a:t>
            </a:r>
          </a:p>
        </p:txBody>
      </p:sp>
    </p:spTree>
    <p:extLst>
      <p:ext uri="{BB962C8B-B14F-4D97-AF65-F5344CB8AC3E}">
        <p14:creationId xmlns:p14="http://schemas.microsoft.com/office/powerpoint/2010/main" val="886504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37249-3E9B-E345-B435-F417D098F1F1}"/>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dirty="0"/>
              <a:t>Questions?</a:t>
            </a:r>
          </a:p>
        </p:txBody>
      </p:sp>
      <p:sp>
        <p:nvSpPr>
          <p:cNvPr id="8" name="Freeform: Shape 7">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Yellow question mark">
            <a:extLst>
              <a:ext uri="{FF2B5EF4-FFF2-40B4-BE49-F238E27FC236}">
                <a16:creationId xmlns:a16="http://schemas.microsoft.com/office/drawing/2014/main" id="{3D6104E4-9671-4D71-57B9-86C43A645F8A}"/>
              </a:ext>
            </a:extLst>
          </p:cNvPr>
          <p:cNvPicPr>
            <a:picLocks noChangeAspect="1"/>
          </p:cNvPicPr>
          <p:nvPr/>
        </p:nvPicPr>
        <p:blipFill rotWithShape="1">
          <a:blip r:embed="rId2"/>
          <a:srcRect l="36729" r="1780"/>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155440966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6CD85A-21F5-FD4A-B485-EE43F7AA0A32}"/>
              </a:ext>
            </a:extLst>
          </p:cNvPr>
          <p:cNvSpPr>
            <a:spLocks noGrp="1"/>
          </p:cNvSpPr>
          <p:nvPr>
            <p:ph type="title"/>
          </p:nvPr>
        </p:nvSpPr>
        <p:spPr>
          <a:xfrm>
            <a:off x="524741" y="620392"/>
            <a:ext cx="3808268" cy="5504688"/>
          </a:xfrm>
        </p:spPr>
        <p:txBody>
          <a:bodyPr>
            <a:normAutofit/>
          </a:bodyPr>
          <a:lstStyle/>
          <a:p>
            <a:r>
              <a:rPr lang="en-US" sz="6000">
                <a:solidFill>
                  <a:schemeClr val="bg1"/>
                </a:solidFill>
              </a:rPr>
              <a:t>Agenda</a:t>
            </a:r>
          </a:p>
        </p:txBody>
      </p:sp>
      <p:graphicFrame>
        <p:nvGraphicFramePr>
          <p:cNvPr id="7" name="Content Placeholder 4">
            <a:extLst>
              <a:ext uri="{FF2B5EF4-FFF2-40B4-BE49-F238E27FC236}">
                <a16:creationId xmlns:a16="http://schemas.microsoft.com/office/drawing/2014/main" id="{D64B5D18-763E-50A4-9E30-2BAE66FEEE43}"/>
              </a:ext>
            </a:extLst>
          </p:cNvPr>
          <p:cNvGraphicFramePr>
            <a:graphicFrameLocks noGrp="1"/>
          </p:cNvGraphicFramePr>
          <p:nvPr>
            <p:ph idx="1"/>
            <p:extLst>
              <p:ext uri="{D42A27DB-BD31-4B8C-83A1-F6EECF244321}">
                <p14:modId xmlns:p14="http://schemas.microsoft.com/office/powerpoint/2010/main" val="1207541631"/>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52012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13">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876B37F-FD0C-7A4B-9EEC-7D8C32C6F599}"/>
              </a:ext>
            </a:extLst>
          </p:cNvPr>
          <p:cNvPicPr>
            <a:picLocks noChangeAspect="1"/>
          </p:cNvPicPr>
          <p:nvPr/>
        </p:nvPicPr>
        <p:blipFill>
          <a:blip r:embed="rId2"/>
          <a:stretch>
            <a:fillRect/>
          </a:stretch>
        </p:blipFill>
        <p:spPr>
          <a:xfrm>
            <a:off x="630936" y="1243238"/>
            <a:ext cx="5458968" cy="4371524"/>
          </a:xfrm>
          <a:prstGeom prst="rect">
            <a:avLst/>
          </a:prstGeom>
        </p:spPr>
      </p:pic>
      <p:sp>
        <p:nvSpPr>
          <p:cNvPr id="33"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AE43241-2115-FA49-AB17-F4E76D3AB790}"/>
              </a:ext>
            </a:extLst>
          </p:cNvPr>
          <p:cNvSpPr>
            <a:spLocks noGrp="1"/>
          </p:cNvSpPr>
          <p:nvPr>
            <p:ph idx="1"/>
          </p:nvPr>
        </p:nvSpPr>
        <p:spPr>
          <a:xfrm>
            <a:off x="6739128" y="2664886"/>
            <a:ext cx="4818888" cy="3550789"/>
          </a:xfrm>
        </p:spPr>
        <p:txBody>
          <a:bodyPr anchor="t">
            <a:normAutofit/>
          </a:bodyPr>
          <a:lstStyle/>
          <a:p>
            <a:pPr marL="0" indent="0">
              <a:buNone/>
            </a:pPr>
            <a:r>
              <a:rPr lang="en-US" sz="4400" dirty="0"/>
              <a:t>Motivation</a:t>
            </a:r>
          </a:p>
        </p:txBody>
      </p:sp>
    </p:spTree>
    <p:extLst>
      <p:ext uri="{BB962C8B-B14F-4D97-AF65-F5344CB8AC3E}">
        <p14:creationId xmlns:p14="http://schemas.microsoft.com/office/powerpoint/2010/main" val="3894538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690A7E9-7308-8B48-8BAD-B93DAF9B1A87}"/>
              </a:ext>
            </a:extLst>
          </p:cNvPr>
          <p:cNvPicPr>
            <a:picLocks noGrp="1" noChangeAspect="1"/>
          </p:cNvPicPr>
          <p:nvPr>
            <p:ph idx="1"/>
          </p:nvPr>
        </p:nvPicPr>
        <p:blipFill>
          <a:blip r:embed="rId3"/>
          <a:stretch>
            <a:fillRect/>
          </a:stretch>
        </p:blipFill>
        <p:spPr>
          <a:xfrm>
            <a:off x="3291145" y="2825750"/>
            <a:ext cx="1676400" cy="1206500"/>
          </a:xfrm>
        </p:spPr>
      </p:pic>
      <p:sp>
        <p:nvSpPr>
          <p:cNvPr id="6" name="Oval 5">
            <a:extLst>
              <a:ext uri="{FF2B5EF4-FFF2-40B4-BE49-F238E27FC236}">
                <a16:creationId xmlns:a16="http://schemas.microsoft.com/office/drawing/2014/main" id="{8F7152CF-2FA1-FF43-94EA-CC5053F4BEF0}"/>
              </a:ext>
            </a:extLst>
          </p:cNvPr>
          <p:cNvSpPr/>
          <p:nvPr/>
        </p:nvSpPr>
        <p:spPr>
          <a:xfrm>
            <a:off x="5785150" y="3681413"/>
            <a:ext cx="914400" cy="914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a:t>ABCD</a:t>
            </a:r>
          </a:p>
        </p:txBody>
      </p:sp>
      <p:sp>
        <p:nvSpPr>
          <p:cNvPr id="7" name="Oval 6">
            <a:extLst>
              <a:ext uri="{FF2B5EF4-FFF2-40B4-BE49-F238E27FC236}">
                <a16:creationId xmlns:a16="http://schemas.microsoft.com/office/drawing/2014/main" id="{7FEE79E1-C66F-6E42-9831-3EA5D327AC7C}"/>
              </a:ext>
            </a:extLst>
          </p:cNvPr>
          <p:cNvSpPr/>
          <p:nvPr/>
        </p:nvSpPr>
        <p:spPr>
          <a:xfrm>
            <a:off x="5795576" y="2000250"/>
            <a:ext cx="914400" cy="914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a:t>WXYZ</a:t>
            </a:r>
          </a:p>
        </p:txBody>
      </p:sp>
      <p:sp>
        <p:nvSpPr>
          <p:cNvPr id="8" name="Oval 7">
            <a:extLst>
              <a:ext uri="{FF2B5EF4-FFF2-40B4-BE49-F238E27FC236}">
                <a16:creationId xmlns:a16="http://schemas.microsoft.com/office/drawing/2014/main" id="{C11D56BD-EFC3-DB4D-839A-9C80149AF283}"/>
              </a:ext>
            </a:extLst>
          </p:cNvPr>
          <p:cNvSpPr/>
          <p:nvPr/>
        </p:nvSpPr>
        <p:spPr>
          <a:xfrm>
            <a:off x="1608567" y="2000250"/>
            <a:ext cx="914400" cy="914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a:t>TCP</a:t>
            </a:r>
          </a:p>
        </p:txBody>
      </p:sp>
      <p:sp>
        <p:nvSpPr>
          <p:cNvPr id="9" name="Oval 8">
            <a:extLst>
              <a:ext uri="{FF2B5EF4-FFF2-40B4-BE49-F238E27FC236}">
                <a16:creationId xmlns:a16="http://schemas.microsoft.com/office/drawing/2014/main" id="{BC577246-4679-904A-A5D9-A8EDAE752379}"/>
              </a:ext>
            </a:extLst>
          </p:cNvPr>
          <p:cNvSpPr/>
          <p:nvPr/>
        </p:nvSpPr>
        <p:spPr>
          <a:xfrm>
            <a:off x="1559140" y="3681413"/>
            <a:ext cx="914400" cy="914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a:t>UDP</a:t>
            </a:r>
          </a:p>
        </p:txBody>
      </p:sp>
      <p:sp>
        <p:nvSpPr>
          <p:cNvPr id="10" name="Oval 9">
            <a:extLst>
              <a:ext uri="{FF2B5EF4-FFF2-40B4-BE49-F238E27FC236}">
                <a16:creationId xmlns:a16="http://schemas.microsoft.com/office/drawing/2014/main" id="{01F25797-8654-A84C-A17A-0AC6E2553450}"/>
              </a:ext>
            </a:extLst>
          </p:cNvPr>
          <p:cNvSpPr/>
          <p:nvPr/>
        </p:nvSpPr>
        <p:spPr>
          <a:xfrm>
            <a:off x="3672145" y="5015943"/>
            <a:ext cx="914400" cy="914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a:t>SNMP</a:t>
            </a:r>
          </a:p>
        </p:txBody>
      </p:sp>
      <p:sp>
        <p:nvSpPr>
          <p:cNvPr id="11" name="Oval 10">
            <a:extLst>
              <a:ext uri="{FF2B5EF4-FFF2-40B4-BE49-F238E27FC236}">
                <a16:creationId xmlns:a16="http://schemas.microsoft.com/office/drawing/2014/main" id="{E1F296F1-101A-1347-9B86-F90CB389E206}"/>
              </a:ext>
            </a:extLst>
          </p:cNvPr>
          <p:cNvSpPr/>
          <p:nvPr/>
        </p:nvSpPr>
        <p:spPr>
          <a:xfrm>
            <a:off x="3672145" y="1085850"/>
            <a:ext cx="914400" cy="914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a:t>HTTP</a:t>
            </a:r>
          </a:p>
        </p:txBody>
      </p:sp>
      <p:sp>
        <p:nvSpPr>
          <p:cNvPr id="15" name="TextBox 14">
            <a:extLst>
              <a:ext uri="{FF2B5EF4-FFF2-40B4-BE49-F238E27FC236}">
                <a16:creationId xmlns:a16="http://schemas.microsoft.com/office/drawing/2014/main" id="{4F109025-874B-C840-9947-F838D6A8FAFD}"/>
              </a:ext>
            </a:extLst>
          </p:cNvPr>
          <p:cNvSpPr txBox="1"/>
          <p:nvPr/>
        </p:nvSpPr>
        <p:spPr>
          <a:xfrm>
            <a:off x="2525767" y="2236202"/>
            <a:ext cx="421910" cy="707886"/>
          </a:xfrm>
          <a:prstGeom prst="rect">
            <a:avLst/>
          </a:prstGeom>
          <a:noFill/>
        </p:spPr>
        <p:txBody>
          <a:bodyPr wrap="none" rtlCol="0">
            <a:spAutoFit/>
          </a:bodyPr>
          <a:lstStyle/>
          <a:p>
            <a:r>
              <a:rPr lang="en-US" sz="4000" dirty="0">
                <a:solidFill>
                  <a:srgbClr val="FF0000"/>
                </a:solidFill>
              </a:rPr>
              <a:t>?</a:t>
            </a:r>
          </a:p>
        </p:txBody>
      </p:sp>
      <p:sp>
        <p:nvSpPr>
          <p:cNvPr id="17" name="TextBox 16">
            <a:extLst>
              <a:ext uri="{FF2B5EF4-FFF2-40B4-BE49-F238E27FC236}">
                <a16:creationId xmlns:a16="http://schemas.microsoft.com/office/drawing/2014/main" id="{603963D8-1225-6F41-B840-0C1F41955BFB}"/>
              </a:ext>
            </a:extLst>
          </p:cNvPr>
          <p:cNvSpPr txBox="1"/>
          <p:nvPr/>
        </p:nvSpPr>
        <p:spPr>
          <a:xfrm>
            <a:off x="4188458" y="1842057"/>
            <a:ext cx="421910" cy="707886"/>
          </a:xfrm>
          <a:prstGeom prst="rect">
            <a:avLst/>
          </a:prstGeom>
          <a:noFill/>
        </p:spPr>
        <p:txBody>
          <a:bodyPr wrap="none" rtlCol="0">
            <a:spAutoFit/>
          </a:bodyPr>
          <a:lstStyle/>
          <a:p>
            <a:r>
              <a:rPr lang="en-US" sz="4000" dirty="0">
                <a:solidFill>
                  <a:srgbClr val="FF0000"/>
                </a:solidFill>
              </a:rPr>
              <a:t>?</a:t>
            </a:r>
          </a:p>
        </p:txBody>
      </p:sp>
      <p:sp>
        <p:nvSpPr>
          <p:cNvPr id="18" name="TextBox 17">
            <a:extLst>
              <a:ext uri="{FF2B5EF4-FFF2-40B4-BE49-F238E27FC236}">
                <a16:creationId xmlns:a16="http://schemas.microsoft.com/office/drawing/2014/main" id="{78F0EE40-6CAA-234B-8BA5-8CDD05A657D4}"/>
              </a:ext>
            </a:extLst>
          </p:cNvPr>
          <p:cNvSpPr txBox="1"/>
          <p:nvPr/>
        </p:nvSpPr>
        <p:spPr>
          <a:xfrm>
            <a:off x="3648322" y="1842057"/>
            <a:ext cx="421910" cy="707886"/>
          </a:xfrm>
          <a:prstGeom prst="rect">
            <a:avLst/>
          </a:prstGeom>
          <a:noFill/>
        </p:spPr>
        <p:txBody>
          <a:bodyPr wrap="none" rtlCol="0">
            <a:spAutoFit/>
          </a:bodyPr>
          <a:lstStyle/>
          <a:p>
            <a:r>
              <a:rPr lang="en-US" sz="4000" dirty="0">
                <a:solidFill>
                  <a:srgbClr val="FF0000"/>
                </a:solidFill>
              </a:rPr>
              <a:t>?</a:t>
            </a:r>
          </a:p>
        </p:txBody>
      </p:sp>
      <p:sp>
        <p:nvSpPr>
          <p:cNvPr id="19" name="TextBox 18">
            <a:extLst>
              <a:ext uri="{FF2B5EF4-FFF2-40B4-BE49-F238E27FC236}">
                <a16:creationId xmlns:a16="http://schemas.microsoft.com/office/drawing/2014/main" id="{215FB104-734C-084A-B4F7-B58946E4567B}"/>
              </a:ext>
            </a:extLst>
          </p:cNvPr>
          <p:cNvSpPr txBox="1"/>
          <p:nvPr/>
        </p:nvSpPr>
        <p:spPr>
          <a:xfrm>
            <a:off x="1854812" y="3076784"/>
            <a:ext cx="421910" cy="707886"/>
          </a:xfrm>
          <a:prstGeom prst="rect">
            <a:avLst/>
          </a:prstGeom>
          <a:noFill/>
        </p:spPr>
        <p:txBody>
          <a:bodyPr wrap="none" rtlCol="0">
            <a:spAutoFit/>
          </a:bodyPr>
          <a:lstStyle/>
          <a:p>
            <a:r>
              <a:rPr lang="en-US" sz="4000" dirty="0">
                <a:solidFill>
                  <a:srgbClr val="FF0000"/>
                </a:solidFill>
              </a:rPr>
              <a:t>?</a:t>
            </a:r>
          </a:p>
        </p:txBody>
      </p:sp>
      <p:sp>
        <p:nvSpPr>
          <p:cNvPr id="20" name="TextBox 19">
            <a:extLst>
              <a:ext uri="{FF2B5EF4-FFF2-40B4-BE49-F238E27FC236}">
                <a16:creationId xmlns:a16="http://schemas.microsoft.com/office/drawing/2014/main" id="{D03D71E1-E9A2-504D-B479-2D955F77A997}"/>
              </a:ext>
            </a:extLst>
          </p:cNvPr>
          <p:cNvSpPr txBox="1"/>
          <p:nvPr/>
        </p:nvSpPr>
        <p:spPr>
          <a:xfrm>
            <a:off x="2450478" y="3827532"/>
            <a:ext cx="421910" cy="707886"/>
          </a:xfrm>
          <a:prstGeom prst="rect">
            <a:avLst/>
          </a:prstGeom>
          <a:noFill/>
        </p:spPr>
        <p:txBody>
          <a:bodyPr wrap="none" rtlCol="0">
            <a:spAutoFit/>
          </a:bodyPr>
          <a:lstStyle/>
          <a:p>
            <a:r>
              <a:rPr lang="en-US" sz="4000" dirty="0">
                <a:solidFill>
                  <a:srgbClr val="FF0000"/>
                </a:solidFill>
              </a:rPr>
              <a:t>?</a:t>
            </a:r>
          </a:p>
        </p:txBody>
      </p:sp>
      <p:sp>
        <p:nvSpPr>
          <p:cNvPr id="21" name="TextBox 20">
            <a:extLst>
              <a:ext uri="{FF2B5EF4-FFF2-40B4-BE49-F238E27FC236}">
                <a16:creationId xmlns:a16="http://schemas.microsoft.com/office/drawing/2014/main" id="{3F8DDF40-478B-8B44-9A43-A9BE12E5A961}"/>
              </a:ext>
            </a:extLst>
          </p:cNvPr>
          <p:cNvSpPr txBox="1"/>
          <p:nvPr/>
        </p:nvSpPr>
        <p:spPr>
          <a:xfrm>
            <a:off x="1805385" y="4595813"/>
            <a:ext cx="421910" cy="707886"/>
          </a:xfrm>
          <a:prstGeom prst="rect">
            <a:avLst/>
          </a:prstGeom>
          <a:noFill/>
        </p:spPr>
        <p:txBody>
          <a:bodyPr wrap="none" rtlCol="0">
            <a:spAutoFit/>
          </a:bodyPr>
          <a:lstStyle/>
          <a:p>
            <a:r>
              <a:rPr lang="en-US" sz="4000" dirty="0">
                <a:solidFill>
                  <a:srgbClr val="FF0000"/>
                </a:solidFill>
              </a:rPr>
              <a:t>?</a:t>
            </a:r>
          </a:p>
        </p:txBody>
      </p:sp>
      <p:sp>
        <p:nvSpPr>
          <p:cNvPr id="24" name="TextBox 23">
            <a:extLst>
              <a:ext uri="{FF2B5EF4-FFF2-40B4-BE49-F238E27FC236}">
                <a16:creationId xmlns:a16="http://schemas.microsoft.com/office/drawing/2014/main" id="{0BB9E66F-2067-A441-B16A-79B9F20871D5}"/>
              </a:ext>
            </a:extLst>
          </p:cNvPr>
          <p:cNvSpPr txBox="1"/>
          <p:nvPr/>
        </p:nvSpPr>
        <p:spPr>
          <a:xfrm>
            <a:off x="3443901" y="4308057"/>
            <a:ext cx="1370888" cy="707886"/>
          </a:xfrm>
          <a:prstGeom prst="rect">
            <a:avLst/>
          </a:prstGeom>
          <a:noFill/>
        </p:spPr>
        <p:txBody>
          <a:bodyPr wrap="none" rtlCol="0">
            <a:spAutoFit/>
          </a:bodyPr>
          <a:lstStyle/>
          <a:p>
            <a:r>
              <a:rPr lang="en-US" sz="4000" dirty="0">
                <a:solidFill>
                  <a:srgbClr val="FF0000"/>
                </a:solidFill>
              </a:rPr>
              <a:t>?????</a:t>
            </a:r>
          </a:p>
        </p:txBody>
      </p:sp>
      <p:sp>
        <p:nvSpPr>
          <p:cNvPr id="25" name="TextBox 24">
            <a:extLst>
              <a:ext uri="{FF2B5EF4-FFF2-40B4-BE49-F238E27FC236}">
                <a16:creationId xmlns:a16="http://schemas.microsoft.com/office/drawing/2014/main" id="{AD7299D8-AD0F-2E47-AB53-211ECCBE2359}"/>
              </a:ext>
            </a:extLst>
          </p:cNvPr>
          <p:cNvSpPr txBox="1"/>
          <p:nvPr/>
        </p:nvSpPr>
        <p:spPr>
          <a:xfrm>
            <a:off x="5350884" y="2736850"/>
            <a:ext cx="659155" cy="1323439"/>
          </a:xfrm>
          <a:prstGeom prst="rect">
            <a:avLst/>
          </a:prstGeom>
          <a:noFill/>
        </p:spPr>
        <p:txBody>
          <a:bodyPr wrap="none" rtlCol="0">
            <a:spAutoFit/>
          </a:bodyPr>
          <a:lstStyle/>
          <a:p>
            <a:r>
              <a:rPr lang="en-US" sz="4000" dirty="0">
                <a:solidFill>
                  <a:srgbClr val="FF0000"/>
                </a:solidFill>
              </a:rPr>
              <a:t>??</a:t>
            </a:r>
          </a:p>
          <a:p>
            <a:r>
              <a:rPr lang="en-US" sz="4000" dirty="0">
                <a:solidFill>
                  <a:srgbClr val="FF0000"/>
                </a:solidFill>
              </a:rPr>
              <a:t>??</a:t>
            </a:r>
          </a:p>
        </p:txBody>
      </p:sp>
      <p:cxnSp>
        <p:nvCxnSpPr>
          <p:cNvPr id="28" name="Straight Arrow Connector 27">
            <a:extLst>
              <a:ext uri="{FF2B5EF4-FFF2-40B4-BE49-F238E27FC236}">
                <a16:creationId xmlns:a16="http://schemas.microsoft.com/office/drawing/2014/main" id="{0905CD41-4D22-BA4F-BF75-017F80C7D818}"/>
              </a:ext>
            </a:extLst>
          </p:cNvPr>
          <p:cNvCxnSpPr>
            <a:cxnSpLocks/>
          </p:cNvCxnSpPr>
          <p:nvPr/>
        </p:nvCxnSpPr>
        <p:spPr>
          <a:xfrm flipV="1">
            <a:off x="6242350" y="2000250"/>
            <a:ext cx="1507565" cy="1398319"/>
          </a:xfrm>
          <a:prstGeom prst="straightConnector1">
            <a:avLst/>
          </a:prstGeom>
          <a:ln w="50800"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E6D4AD5E-803A-3F4E-ABF4-F7113AA44B49}"/>
              </a:ext>
            </a:extLst>
          </p:cNvPr>
          <p:cNvPicPr>
            <a:picLocks noChangeAspect="1"/>
          </p:cNvPicPr>
          <p:nvPr/>
        </p:nvPicPr>
        <p:blipFill>
          <a:blip r:embed="rId4"/>
          <a:stretch>
            <a:fillRect/>
          </a:stretch>
        </p:blipFill>
        <p:spPr>
          <a:xfrm>
            <a:off x="6699550" y="378018"/>
            <a:ext cx="5283200" cy="1485900"/>
          </a:xfrm>
          <a:prstGeom prst="rect">
            <a:avLst/>
          </a:prstGeom>
        </p:spPr>
      </p:pic>
      <p:sp>
        <p:nvSpPr>
          <p:cNvPr id="33" name="Rectangle 32">
            <a:extLst>
              <a:ext uri="{FF2B5EF4-FFF2-40B4-BE49-F238E27FC236}">
                <a16:creationId xmlns:a16="http://schemas.microsoft.com/office/drawing/2014/main" id="{C934CD35-5ED9-CD41-BB20-156CCAEC0994}"/>
              </a:ext>
            </a:extLst>
          </p:cNvPr>
          <p:cNvSpPr/>
          <p:nvPr/>
        </p:nvSpPr>
        <p:spPr>
          <a:xfrm>
            <a:off x="6725256" y="95174"/>
            <a:ext cx="5070362" cy="646331"/>
          </a:xfrm>
          <a:prstGeom prst="rect">
            <a:avLst/>
          </a:prstGeom>
        </p:spPr>
        <p:txBody>
          <a:bodyPr wrap="none">
            <a:spAutoFit/>
          </a:bodyPr>
          <a:lstStyle/>
          <a:p>
            <a:r>
              <a:rPr lang="en-US" dirty="0">
                <a:hlinkClick r:id="rId5"/>
              </a:rPr>
              <a:t>https://portswigger.net/daily-swig/network-security</a:t>
            </a:r>
            <a:endParaRPr lang="en-US" dirty="0"/>
          </a:p>
          <a:p>
            <a:endParaRPr lang="en-US" dirty="0"/>
          </a:p>
        </p:txBody>
      </p:sp>
      <p:sp>
        <p:nvSpPr>
          <p:cNvPr id="34" name="Rectangle 33">
            <a:extLst>
              <a:ext uri="{FF2B5EF4-FFF2-40B4-BE49-F238E27FC236}">
                <a16:creationId xmlns:a16="http://schemas.microsoft.com/office/drawing/2014/main" id="{C5D90750-A0F5-5044-B41E-4210B7188FC1}"/>
              </a:ext>
            </a:extLst>
          </p:cNvPr>
          <p:cNvSpPr/>
          <p:nvPr/>
        </p:nvSpPr>
        <p:spPr>
          <a:xfrm>
            <a:off x="1289154" y="927657"/>
            <a:ext cx="5568156" cy="5293261"/>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Elbow Connector 35">
            <a:extLst>
              <a:ext uri="{FF2B5EF4-FFF2-40B4-BE49-F238E27FC236}">
                <a16:creationId xmlns:a16="http://schemas.microsoft.com/office/drawing/2014/main" id="{FD683DD1-695F-034C-8739-9A8264642484}"/>
              </a:ext>
            </a:extLst>
          </p:cNvPr>
          <p:cNvCxnSpPr>
            <a:cxnSpLocks/>
          </p:cNvCxnSpPr>
          <p:nvPr/>
        </p:nvCxnSpPr>
        <p:spPr>
          <a:xfrm rot="10800000" flipV="1">
            <a:off x="7259346" y="2000250"/>
            <a:ext cx="2511542" cy="1574038"/>
          </a:xfrm>
          <a:prstGeom prst="bentConnector3">
            <a:avLst>
              <a:gd name="adj1" fmla="val -135"/>
            </a:avLst>
          </a:prstGeom>
          <a:ln w="50800" cmpd="thickThi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9" name="Graphic 38" descr="Expressionless face outline with solid fill">
            <a:extLst>
              <a:ext uri="{FF2B5EF4-FFF2-40B4-BE49-F238E27FC236}">
                <a16:creationId xmlns:a16="http://schemas.microsoft.com/office/drawing/2014/main" id="{11399AE7-7377-CE41-A23B-2F0BCCD6AD9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2119" y="2016259"/>
            <a:ext cx="914400" cy="914400"/>
          </a:xfrm>
          <a:prstGeom prst="rect">
            <a:avLst/>
          </a:prstGeom>
        </p:spPr>
      </p:pic>
      <p:pic>
        <p:nvPicPr>
          <p:cNvPr id="41" name="Graphic 40" descr="Lights On with solid fill">
            <a:extLst>
              <a:ext uri="{FF2B5EF4-FFF2-40B4-BE49-F238E27FC236}">
                <a16:creationId xmlns:a16="http://schemas.microsoft.com/office/drawing/2014/main" id="{BFD9EF82-F223-7846-AEC5-1EB4248AFE0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48322" y="-21389"/>
            <a:ext cx="914400" cy="914400"/>
          </a:xfrm>
          <a:prstGeom prst="rect">
            <a:avLst/>
          </a:prstGeom>
        </p:spPr>
      </p:pic>
    </p:spTree>
    <p:extLst>
      <p:ext uri="{BB962C8B-B14F-4D97-AF65-F5344CB8AC3E}">
        <p14:creationId xmlns:p14="http://schemas.microsoft.com/office/powerpoint/2010/main" val="4100247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ppt_x"/>
                                          </p:val>
                                        </p:tav>
                                        <p:tav tm="100000">
                                          <p:val>
                                            <p:strVal val="#ppt_x"/>
                                          </p:val>
                                        </p:tav>
                                      </p:tavLst>
                                    </p:anim>
                                    <p:anim calcmode="lin" valueType="num">
                                      <p:cBhvr additive="base">
                                        <p:cTn id="22" dur="500" fill="hold"/>
                                        <p:tgtEl>
                                          <p:spTgt spid="2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ppt_x"/>
                                          </p:val>
                                        </p:tav>
                                        <p:tav tm="100000">
                                          <p:val>
                                            <p:strVal val="#ppt_x"/>
                                          </p:val>
                                        </p:tav>
                                      </p:tavLst>
                                    </p:anim>
                                    <p:anim calcmode="lin" valueType="num">
                                      <p:cBhvr additive="base">
                                        <p:cTn id="30" dur="500" fill="hold"/>
                                        <p:tgtEl>
                                          <p:spTgt spid="2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additive="base">
                                        <p:cTn id="33" dur="500" fill="hold"/>
                                        <p:tgtEl>
                                          <p:spTgt spid="25"/>
                                        </p:tgtEl>
                                        <p:attrNameLst>
                                          <p:attrName>ppt_x</p:attrName>
                                        </p:attrNameLst>
                                      </p:cBhvr>
                                      <p:tavLst>
                                        <p:tav tm="0">
                                          <p:val>
                                            <p:strVal val="#ppt_x"/>
                                          </p:val>
                                        </p:tav>
                                        <p:tav tm="100000">
                                          <p:val>
                                            <p:strVal val="#ppt_x"/>
                                          </p:val>
                                        </p:tav>
                                      </p:tavLst>
                                    </p:anim>
                                    <p:anim calcmode="lin" valueType="num">
                                      <p:cBhvr additive="base">
                                        <p:cTn id="3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5" presetClass="entr" presetSubtype="0"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p:cTn id="39" dur="1000" fill="hold"/>
                                        <p:tgtEl>
                                          <p:spTgt spid="28"/>
                                        </p:tgtEl>
                                        <p:attrNameLst>
                                          <p:attrName>ppt_w</p:attrName>
                                        </p:attrNameLst>
                                      </p:cBhvr>
                                      <p:tavLst>
                                        <p:tav tm="0">
                                          <p:val>
                                            <p:fltVal val="0"/>
                                          </p:val>
                                        </p:tav>
                                        <p:tav tm="100000">
                                          <p:val>
                                            <p:strVal val="#ppt_w"/>
                                          </p:val>
                                        </p:tav>
                                      </p:tavLst>
                                    </p:anim>
                                    <p:anim calcmode="lin" valueType="num">
                                      <p:cBhvr>
                                        <p:cTn id="40" dur="1000" fill="hold"/>
                                        <p:tgtEl>
                                          <p:spTgt spid="28"/>
                                        </p:tgtEl>
                                        <p:attrNameLst>
                                          <p:attrName>ppt_h</p:attrName>
                                        </p:attrNameLst>
                                      </p:cBhvr>
                                      <p:tavLst>
                                        <p:tav tm="0">
                                          <p:val>
                                            <p:fltVal val="0"/>
                                          </p:val>
                                        </p:tav>
                                        <p:tav tm="100000">
                                          <p:val>
                                            <p:strVal val="#ppt_h"/>
                                          </p:val>
                                        </p:tav>
                                      </p:tavLst>
                                    </p:anim>
                                    <p:anim calcmode="lin" valueType="num">
                                      <p:cBhvr>
                                        <p:cTn id="41" dur="1000" fill="hold"/>
                                        <p:tgtEl>
                                          <p:spTgt spid="28"/>
                                        </p:tgtEl>
                                        <p:attrNameLst>
                                          <p:attrName>ppt_x</p:attrName>
                                        </p:attrNameLst>
                                      </p:cBhvr>
                                      <p:tavLst>
                                        <p:tav tm="0" fmla="#ppt_x+(cos(-2*pi*(1-$))*-#ppt_x-sin(-2*pi*(1-$))*(1-#ppt_y))*(1-$)">
                                          <p:val>
                                            <p:fltVal val="0"/>
                                          </p:val>
                                        </p:tav>
                                        <p:tav tm="100000">
                                          <p:val>
                                            <p:fltVal val="1"/>
                                          </p:val>
                                        </p:tav>
                                      </p:tavLst>
                                    </p:anim>
                                    <p:anim calcmode="lin" valueType="num">
                                      <p:cBhvr>
                                        <p:cTn id="42" dur="1000" fill="hold"/>
                                        <p:tgtEl>
                                          <p:spTgt spid="28"/>
                                        </p:tgtEl>
                                        <p:attrNameLst>
                                          <p:attrName>ppt_y</p:attrName>
                                        </p:attrNameLst>
                                      </p:cBhvr>
                                      <p:tavLst>
                                        <p:tav tm="0" fmla="#ppt_y+(sin(-2*pi*(1-$))*-#ppt_x+cos(-2*pi*(1-$))*(1-#ppt_y))*(1-$)">
                                          <p:val>
                                            <p:fltVal val="0"/>
                                          </p:val>
                                        </p:tav>
                                        <p:tav tm="100000">
                                          <p:val>
                                            <p:fltVal val="1"/>
                                          </p:val>
                                        </p:tav>
                                      </p:tavLst>
                                    </p:anim>
                                  </p:childTnLst>
                                </p:cTn>
                              </p:par>
                              <p:par>
                                <p:cTn id="43" presetID="15"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anim calcmode="lin" valueType="num">
                                      <p:cBhvr>
                                        <p:cTn id="45" dur="1000" fill="hold"/>
                                        <p:tgtEl>
                                          <p:spTgt spid="30"/>
                                        </p:tgtEl>
                                        <p:attrNameLst>
                                          <p:attrName>ppt_w</p:attrName>
                                        </p:attrNameLst>
                                      </p:cBhvr>
                                      <p:tavLst>
                                        <p:tav tm="0">
                                          <p:val>
                                            <p:fltVal val="0"/>
                                          </p:val>
                                        </p:tav>
                                        <p:tav tm="100000">
                                          <p:val>
                                            <p:strVal val="#ppt_w"/>
                                          </p:val>
                                        </p:tav>
                                      </p:tavLst>
                                    </p:anim>
                                    <p:anim calcmode="lin" valueType="num">
                                      <p:cBhvr>
                                        <p:cTn id="46" dur="1000" fill="hold"/>
                                        <p:tgtEl>
                                          <p:spTgt spid="30"/>
                                        </p:tgtEl>
                                        <p:attrNameLst>
                                          <p:attrName>ppt_h</p:attrName>
                                        </p:attrNameLst>
                                      </p:cBhvr>
                                      <p:tavLst>
                                        <p:tav tm="0">
                                          <p:val>
                                            <p:fltVal val="0"/>
                                          </p:val>
                                        </p:tav>
                                        <p:tav tm="100000">
                                          <p:val>
                                            <p:strVal val="#ppt_h"/>
                                          </p:val>
                                        </p:tav>
                                      </p:tavLst>
                                    </p:anim>
                                    <p:anim calcmode="lin" valueType="num">
                                      <p:cBhvr>
                                        <p:cTn id="47" dur="1000" fill="hold"/>
                                        <p:tgtEl>
                                          <p:spTgt spid="30"/>
                                        </p:tgtEl>
                                        <p:attrNameLst>
                                          <p:attrName>ppt_x</p:attrName>
                                        </p:attrNameLst>
                                      </p:cBhvr>
                                      <p:tavLst>
                                        <p:tav tm="0" fmla="#ppt_x+(cos(-2*pi*(1-$))*-#ppt_x-sin(-2*pi*(1-$))*(1-#ppt_y))*(1-$)">
                                          <p:val>
                                            <p:fltVal val="0"/>
                                          </p:val>
                                        </p:tav>
                                        <p:tav tm="100000">
                                          <p:val>
                                            <p:fltVal val="1"/>
                                          </p:val>
                                        </p:tav>
                                      </p:tavLst>
                                    </p:anim>
                                    <p:anim calcmode="lin" valueType="num">
                                      <p:cBhvr>
                                        <p:cTn id="48" dur="1000" fill="hold"/>
                                        <p:tgtEl>
                                          <p:spTgt spid="30"/>
                                        </p:tgtEl>
                                        <p:attrNameLst>
                                          <p:attrName>ppt_y</p:attrName>
                                        </p:attrNameLst>
                                      </p:cBhvr>
                                      <p:tavLst>
                                        <p:tav tm="0" fmla="#ppt_y+(sin(-2*pi*(1-$))*-#ppt_x+cos(-2*pi*(1-$))*(1-#ppt_y))*(1-$)">
                                          <p:val>
                                            <p:fltVal val="0"/>
                                          </p:val>
                                        </p:tav>
                                        <p:tav tm="100000">
                                          <p:val>
                                            <p:fltVal val="1"/>
                                          </p:val>
                                        </p:tav>
                                      </p:tavLst>
                                    </p:anim>
                                  </p:childTnLst>
                                </p:cTn>
                              </p:par>
                              <p:par>
                                <p:cTn id="49" presetID="15"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p:cTn id="51" dur="1000" fill="hold"/>
                                        <p:tgtEl>
                                          <p:spTgt spid="33"/>
                                        </p:tgtEl>
                                        <p:attrNameLst>
                                          <p:attrName>ppt_w</p:attrName>
                                        </p:attrNameLst>
                                      </p:cBhvr>
                                      <p:tavLst>
                                        <p:tav tm="0">
                                          <p:val>
                                            <p:fltVal val="0"/>
                                          </p:val>
                                        </p:tav>
                                        <p:tav tm="100000">
                                          <p:val>
                                            <p:strVal val="#ppt_w"/>
                                          </p:val>
                                        </p:tav>
                                      </p:tavLst>
                                    </p:anim>
                                    <p:anim calcmode="lin" valueType="num">
                                      <p:cBhvr>
                                        <p:cTn id="52" dur="1000" fill="hold"/>
                                        <p:tgtEl>
                                          <p:spTgt spid="33"/>
                                        </p:tgtEl>
                                        <p:attrNameLst>
                                          <p:attrName>ppt_h</p:attrName>
                                        </p:attrNameLst>
                                      </p:cBhvr>
                                      <p:tavLst>
                                        <p:tav tm="0">
                                          <p:val>
                                            <p:fltVal val="0"/>
                                          </p:val>
                                        </p:tav>
                                        <p:tav tm="100000">
                                          <p:val>
                                            <p:strVal val="#ppt_h"/>
                                          </p:val>
                                        </p:tav>
                                      </p:tavLst>
                                    </p:anim>
                                    <p:anim calcmode="lin" valueType="num">
                                      <p:cBhvr>
                                        <p:cTn id="53" dur="1000" fill="hold"/>
                                        <p:tgtEl>
                                          <p:spTgt spid="33"/>
                                        </p:tgtEl>
                                        <p:attrNameLst>
                                          <p:attrName>ppt_x</p:attrName>
                                        </p:attrNameLst>
                                      </p:cBhvr>
                                      <p:tavLst>
                                        <p:tav tm="0" fmla="#ppt_x+(cos(-2*pi*(1-$))*-#ppt_x-sin(-2*pi*(1-$))*(1-#ppt_y))*(1-$)">
                                          <p:val>
                                            <p:fltVal val="0"/>
                                          </p:val>
                                        </p:tav>
                                        <p:tav tm="100000">
                                          <p:val>
                                            <p:fltVal val="1"/>
                                          </p:val>
                                        </p:tav>
                                      </p:tavLst>
                                    </p:anim>
                                    <p:anim calcmode="lin" valueType="num">
                                      <p:cBhvr>
                                        <p:cTn id="54" dur="1000" fill="hold"/>
                                        <p:tgtEl>
                                          <p:spTgt spid="3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nodeType="click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blinds(horizontal)">
                                      <p:cBhvr>
                                        <p:cTn id="59" dur="500"/>
                                        <p:tgtEl>
                                          <p:spTgt spid="36"/>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blinds(horizontal)">
                                      <p:cBhvr>
                                        <p:cTn id="62" dur="500"/>
                                        <p:tgtEl>
                                          <p:spTgt spid="34"/>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9"/>
                                        </p:tgtEl>
                                        <p:attrNameLst>
                                          <p:attrName>style.visibility</p:attrName>
                                        </p:attrNameLst>
                                      </p:cBhvr>
                                      <p:to>
                                        <p:strVal val="visible"/>
                                      </p:to>
                                    </p:set>
                                    <p:anim calcmode="lin" valueType="num">
                                      <p:cBhvr additive="base">
                                        <p:cTn id="67" dur="500" fill="hold"/>
                                        <p:tgtEl>
                                          <p:spTgt spid="39"/>
                                        </p:tgtEl>
                                        <p:attrNameLst>
                                          <p:attrName>ppt_x</p:attrName>
                                        </p:attrNameLst>
                                      </p:cBhvr>
                                      <p:tavLst>
                                        <p:tav tm="0">
                                          <p:val>
                                            <p:strVal val="#ppt_x"/>
                                          </p:val>
                                        </p:tav>
                                        <p:tav tm="100000">
                                          <p:val>
                                            <p:strVal val="#ppt_x"/>
                                          </p:val>
                                        </p:tav>
                                      </p:tavLst>
                                    </p:anim>
                                    <p:anim calcmode="lin" valueType="num">
                                      <p:cBhvr additive="base">
                                        <p:cTn id="6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nodeType="clickEffect">
                                  <p:stCondLst>
                                    <p:cond delay="0"/>
                                  </p:stCondLst>
                                  <p:childTnLst>
                                    <p:set>
                                      <p:cBhvr>
                                        <p:cTn id="72" dur="1" fill="hold">
                                          <p:stCondLst>
                                            <p:cond delay="0"/>
                                          </p:stCondLst>
                                        </p:cTn>
                                        <p:tgtEl>
                                          <p:spTgt spid="41"/>
                                        </p:tgtEl>
                                        <p:attrNameLst>
                                          <p:attrName>style.visibility</p:attrName>
                                        </p:attrNameLst>
                                      </p:cBhvr>
                                      <p:to>
                                        <p:strVal val="visible"/>
                                      </p:to>
                                    </p:set>
                                    <p:anim calcmode="lin" valueType="num">
                                      <p:cBhvr>
                                        <p:cTn id="73" dur="500" fill="hold"/>
                                        <p:tgtEl>
                                          <p:spTgt spid="41"/>
                                        </p:tgtEl>
                                        <p:attrNameLst>
                                          <p:attrName>ppt_w</p:attrName>
                                        </p:attrNameLst>
                                      </p:cBhvr>
                                      <p:tavLst>
                                        <p:tav tm="0">
                                          <p:val>
                                            <p:fltVal val="0"/>
                                          </p:val>
                                        </p:tav>
                                        <p:tav tm="100000">
                                          <p:val>
                                            <p:strVal val="#ppt_w"/>
                                          </p:val>
                                        </p:tav>
                                      </p:tavLst>
                                    </p:anim>
                                    <p:anim calcmode="lin" valueType="num">
                                      <p:cBhvr>
                                        <p:cTn id="74" dur="500" fill="hold"/>
                                        <p:tgtEl>
                                          <p:spTgt spid="41"/>
                                        </p:tgtEl>
                                        <p:attrNameLst>
                                          <p:attrName>ppt_h</p:attrName>
                                        </p:attrNameLst>
                                      </p:cBhvr>
                                      <p:tavLst>
                                        <p:tav tm="0">
                                          <p:val>
                                            <p:fltVal val="0"/>
                                          </p:val>
                                        </p:tav>
                                        <p:tav tm="100000">
                                          <p:val>
                                            <p:strVal val="#ppt_h"/>
                                          </p:val>
                                        </p:tav>
                                      </p:tavLst>
                                    </p:anim>
                                    <p:animEffect transition="in" filter="fade">
                                      <p:cBhvr>
                                        <p:cTn id="7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8" grpId="0"/>
      <p:bldP spid="19" grpId="0"/>
      <p:bldP spid="20" grpId="0"/>
      <p:bldP spid="21" grpId="0"/>
      <p:bldP spid="24" grpId="0"/>
      <p:bldP spid="25" grpId="0"/>
      <p:bldP spid="33" grpId="0"/>
      <p:bldP spid="3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959F59E-86AC-4677-BFB0-9CD55AB1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97ED08E-7CE7-4539-8E16-6A356378B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7324526" cy="5897880"/>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3679F13-B4C6-AE44-A2D8-EA5517522777}"/>
              </a:ext>
            </a:extLst>
          </p:cNvPr>
          <p:cNvPicPr>
            <a:picLocks noChangeAspect="1"/>
          </p:cNvPicPr>
          <p:nvPr/>
        </p:nvPicPr>
        <p:blipFill>
          <a:blip r:embed="rId3"/>
          <a:stretch>
            <a:fillRect/>
          </a:stretch>
        </p:blipFill>
        <p:spPr>
          <a:xfrm>
            <a:off x="1508597" y="650497"/>
            <a:ext cx="5264655" cy="5571066"/>
          </a:xfrm>
          <a:prstGeom prst="rect">
            <a:avLst/>
          </a:prstGeom>
        </p:spPr>
      </p:pic>
      <p:sp>
        <p:nvSpPr>
          <p:cNvPr id="22" name="Rectangle 21">
            <a:extLst>
              <a:ext uri="{FF2B5EF4-FFF2-40B4-BE49-F238E27FC236}">
                <a16:creationId xmlns:a16="http://schemas.microsoft.com/office/drawing/2014/main" id="{39F96DC1-4B54-4B36-B945-425E4C04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9003" y="487090"/>
            <a:ext cx="3745983" cy="1856232"/>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22DF7C8-AD9D-4045-BC34-90F0E25879F4}"/>
              </a:ext>
            </a:extLst>
          </p:cNvPr>
          <p:cNvPicPr>
            <a:picLocks noChangeAspect="1"/>
          </p:cNvPicPr>
          <p:nvPr/>
        </p:nvPicPr>
        <p:blipFill>
          <a:blip r:embed="rId4"/>
          <a:stretch>
            <a:fillRect/>
          </a:stretch>
        </p:blipFill>
        <p:spPr>
          <a:xfrm>
            <a:off x="8129872" y="1007573"/>
            <a:ext cx="3420946" cy="803922"/>
          </a:xfrm>
          <a:prstGeom prst="rect">
            <a:avLst/>
          </a:prstGeom>
        </p:spPr>
      </p:pic>
      <p:sp>
        <p:nvSpPr>
          <p:cNvPr id="24" name="Rectangle 23">
            <a:extLst>
              <a:ext uri="{FF2B5EF4-FFF2-40B4-BE49-F238E27FC236}">
                <a16:creationId xmlns:a16="http://schemas.microsoft.com/office/drawing/2014/main" id="{A4F450A1-0760-4C39-82E4-515AA4FC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9003" y="2511639"/>
            <a:ext cx="3745983" cy="1856232"/>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6E6DF33-370C-964D-A051-ECA330A7BD15}"/>
              </a:ext>
            </a:extLst>
          </p:cNvPr>
          <p:cNvPicPr>
            <a:picLocks noChangeAspect="1"/>
          </p:cNvPicPr>
          <p:nvPr/>
        </p:nvPicPr>
        <p:blipFill>
          <a:blip r:embed="rId5"/>
          <a:stretch>
            <a:fillRect/>
          </a:stretch>
        </p:blipFill>
        <p:spPr>
          <a:xfrm>
            <a:off x="8129872" y="3177726"/>
            <a:ext cx="3420946" cy="521694"/>
          </a:xfrm>
          <a:prstGeom prst="rect">
            <a:avLst/>
          </a:prstGeom>
        </p:spPr>
      </p:pic>
      <p:sp>
        <p:nvSpPr>
          <p:cNvPr id="26" name="Rectangle 25">
            <a:extLst>
              <a:ext uri="{FF2B5EF4-FFF2-40B4-BE49-F238E27FC236}">
                <a16:creationId xmlns:a16="http://schemas.microsoft.com/office/drawing/2014/main" id="{0185CD32-2E94-4663-81AE-CC54E44AC2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9003" y="4528738"/>
            <a:ext cx="3745983" cy="1856232"/>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71906D7-9671-F848-846F-F59D25BBAC3E}"/>
              </a:ext>
            </a:extLst>
          </p:cNvPr>
          <p:cNvPicPr>
            <a:picLocks noChangeAspect="1"/>
          </p:cNvPicPr>
          <p:nvPr/>
        </p:nvPicPr>
        <p:blipFill>
          <a:blip r:embed="rId6"/>
          <a:stretch>
            <a:fillRect/>
          </a:stretch>
        </p:blipFill>
        <p:spPr>
          <a:xfrm>
            <a:off x="8129872" y="5220306"/>
            <a:ext cx="3420946" cy="470380"/>
          </a:xfrm>
          <a:prstGeom prst="rect">
            <a:avLst/>
          </a:prstGeom>
        </p:spPr>
      </p:pic>
    </p:spTree>
    <p:extLst>
      <p:ext uri="{BB962C8B-B14F-4D97-AF65-F5344CB8AC3E}">
        <p14:creationId xmlns:p14="http://schemas.microsoft.com/office/powerpoint/2010/main" val="40979387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A7BC1-7A5F-9041-992B-2A51BBBCF744}"/>
              </a:ext>
            </a:extLst>
          </p:cNvPr>
          <p:cNvSpPr>
            <a:spLocks noGrp="1"/>
          </p:cNvSpPr>
          <p:nvPr>
            <p:ph type="title"/>
          </p:nvPr>
        </p:nvSpPr>
        <p:spPr/>
        <p:txBody>
          <a:bodyPr/>
          <a:lstStyle/>
          <a:p>
            <a:pPr algn="ctr"/>
            <a:r>
              <a:rPr lang="en-US" dirty="0"/>
              <a:t>Request Smuggling (HTTP desync attack)</a:t>
            </a:r>
          </a:p>
        </p:txBody>
      </p:sp>
      <p:sp>
        <p:nvSpPr>
          <p:cNvPr id="3" name="Content Placeholder 2">
            <a:extLst>
              <a:ext uri="{FF2B5EF4-FFF2-40B4-BE49-F238E27FC236}">
                <a16:creationId xmlns:a16="http://schemas.microsoft.com/office/drawing/2014/main" id="{C561B093-3B66-894E-B6BE-F23E3C7A91B8}"/>
              </a:ext>
            </a:extLst>
          </p:cNvPr>
          <p:cNvSpPr>
            <a:spLocks noGrp="1"/>
          </p:cNvSpPr>
          <p:nvPr>
            <p:ph idx="1"/>
          </p:nvPr>
        </p:nvSpPr>
        <p:spPr>
          <a:xfrm>
            <a:off x="838200" y="1825625"/>
            <a:ext cx="10515600" cy="3271031"/>
          </a:xfrm>
        </p:spPr>
        <p:txBody>
          <a:bodyPr/>
          <a:lstStyle/>
          <a:p>
            <a:pPr marL="0" indent="0" algn="ctr">
              <a:buNone/>
            </a:pPr>
            <a:r>
              <a:rPr lang="en-US" i="1" dirty="0">
                <a:solidFill>
                  <a:srgbClr val="FF0000"/>
                </a:solidFill>
              </a:rPr>
              <a:t>“Technique for interfering with the way a website processes </a:t>
            </a:r>
          </a:p>
          <a:p>
            <a:pPr marL="0" indent="0" algn="ctr">
              <a:buNone/>
            </a:pPr>
            <a:r>
              <a:rPr lang="en-US" i="1" dirty="0">
                <a:solidFill>
                  <a:srgbClr val="FF0000"/>
                </a:solidFill>
              </a:rPr>
              <a:t>sequences of HTTP requests”</a:t>
            </a:r>
          </a:p>
          <a:p>
            <a:pPr marL="0" indent="0" algn="ctr">
              <a:buNone/>
            </a:pPr>
            <a:r>
              <a:rPr lang="en-US" dirty="0"/>
              <a:t>( Mitigation Bypass attack )</a:t>
            </a:r>
          </a:p>
          <a:p>
            <a:endParaRPr lang="en-US" sz="2200" dirty="0"/>
          </a:p>
          <a:p>
            <a:endParaRPr lang="en-US" sz="2200" dirty="0"/>
          </a:p>
          <a:p>
            <a:r>
              <a:rPr lang="en-US" sz="2200" dirty="0"/>
              <a:t>Allows an attacker to bypass security controls</a:t>
            </a:r>
          </a:p>
          <a:p>
            <a:r>
              <a:rPr lang="en-US" sz="2200" dirty="0"/>
              <a:t>gain unauthorized access to sensitive data</a:t>
            </a:r>
          </a:p>
        </p:txBody>
      </p:sp>
      <p:sp>
        <p:nvSpPr>
          <p:cNvPr id="4" name="TextBox 3">
            <a:extLst>
              <a:ext uri="{FF2B5EF4-FFF2-40B4-BE49-F238E27FC236}">
                <a16:creationId xmlns:a16="http://schemas.microsoft.com/office/drawing/2014/main" id="{F33D2364-BC8F-8A45-A258-F5D609505C71}"/>
              </a:ext>
            </a:extLst>
          </p:cNvPr>
          <p:cNvSpPr txBox="1"/>
          <p:nvPr/>
        </p:nvSpPr>
        <p:spPr>
          <a:xfrm>
            <a:off x="1596817" y="5846544"/>
            <a:ext cx="8735341" cy="830997"/>
          </a:xfrm>
          <a:prstGeom prst="rect">
            <a:avLst/>
          </a:prstGeom>
          <a:noFill/>
        </p:spPr>
        <p:txBody>
          <a:bodyPr wrap="none" rtlCol="0">
            <a:spAutoFit/>
          </a:bodyPr>
          <a:lstStyle/>
          <a:p>
            <a:pPr algn="ctr"/>
            <a:r>
              <a:rPr lang="en-US" sz="2400" b="1" dirty="0"/>
              <a:t>HTTP request smuggling was first documented in 2005, </a:t>
            </a:r>
          </a:p>
          <a:p>
            <a:pPr algn="ctr"/>
            <a:r>
              <a:rPr lang="en-US" sz="2400" b="1" dirty="0"/>
              <a:t>and recently re-popularized by </a:t>
            </a:r>
            <a:r>
              <a:rPr lang="en-US" sz="2400" b="1" dirty="0">
                <a:hlinkClick r:id="rId3"/>
              </a:rPr>
              <a:t>PortSwigger's research</a:t>
            </a:r>
            <a:r>
              <a:rPr lang="en-US" sz="2400" b="1" dirty="0"/>
              <a:t> on the topic.</a:t>
            </a:r>
          </a:p>
        </p:txBody>
      </p:sp>
    </p:spTree>
    <p:extLst>
      <p:ext uri="{BB962C8B-B14F-4D97-AF65-F5344CB8AC3E}">
        <p14:creationId xmlns:p14="http://schemas.microsoft.com/office/powerpoint/2010/main" val="4275772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061B24-6CF7-5E43-910A-15B05124C781}"/>
              </a:ext>
            </a:extLst>
          </p:cNvPr>
          <p:cNvPicPr>
            <a:picLocks noChangeAspect="1"/>
          </p:cNvPicPr>
          <p:nvPr/>
        </p:nvPicPr>
        <p:blipFill>
          <a:blip r:embed="rId3"/>
          <a:stretch>
            <a:fillRect/>
          </a:stretch>
        </p:blipFill>
        <p:spPr>
          <a:xfrm>
            <a:off x="683405" y="344774"/>
            <a:ext cx="5117788" cy="5217826"/>
          </a:xfrm>
          <a:prstGeom prst="rect">
            <a:avLst/>
          </a:prstGeom>
        </p:spPr>
      </p:pic>
      <p:sp>
        <p:nvSpPr>
          <p:cNvPr id="6" name="TextBox 5">
            <a:extLst>
              <a:ext uri="{FF2B5EF4-FFF2-40B4-BE49-F238E27FC236}">
                <a16:creationId xmlns:a16="http://schemas.microsoft.com/office/drawing/2014/main" id="{64673FB2-7C9A-3245-AFA4-DE1B8729F3C1}"/>
              </a:ext>
            </a:extLst>
          </p:cNvPr>
          <p:cNvSpPr txBox="1"/>
          <p:nvPr/>
        </p:nvSpPr>
        <p:spPr>
          <a:xfrm>
            <a:off x="1738859" y="5981075"/>
            <a:ext cx="1551194" cy="369332"/>
          </a:xfrm>
          <a:prstGeom prst="rect">
            <a:avLst/>
          </a:prstGeom>
          <a:noFill/>
        </p:spPr>
        <p:txBody>
          <a:bodyPr wrap="none" rtlCol="0">
            <a:spAutoFit/>
          </a:bodyPr>
          <a:lstStyle/>
          <a:p>
            <a:r>
              <a:rPr lang="en-US" b="1" u="sng" dirty="0"/>
              <a:t>Amazon’s SOA</a:t>
            </a:r>
          </a:p>
        </p:txBody>
      </p:sp>
      <p:sp>
        <p:nvSpPr>
          <p:cNvPr id="7" name="TextBox 6">
            <a:extLst>
              <a:ext uri="{FF2B5EF4-FFF2-40B4-BE49-F238E27FC236}">
                <a16:creationId xmlns:a16="http://schemas.microsoft.com/office/drawing/2014/main" id="{39AF8D33-EDDB-5647-A053-111526E05877}"/>
              </a:ext>
            </a:extLst>
          </p:cNvPr>
          <p:cNvSpPr txBox="1"/>
          <p:nvPr/>
        </p:nvSpPr>
        <p:spPr>
          <a:xfrm>
            <a:off x="2773180" y="6445770"/>
            <a:ext cx="7184531" cy="369332"/>
          </a:xfrm>
          <a:prstGeom prst="rect">
            <a:avLst/>
          </a:prstGeom>
          <a:noFill/>
        </p:spPr>
        <p:txBody>
          <a:bodyPr wrap="none" rtlCol="0">
            <a:spAutoFit/>
          </a:bodyPr>
          <a:lstStyle/>
          <a:p>
            <a:r>
              <a:rPr lang="en-US" dirty="0">
                <a:hlinkClick r:id="rId4"/>
              </a:rPr>
              <a:t>https://www.allthingsdistributed.com/files/amazon-dynamo-sosp2007.pdf</a:t>
            </a:r>
            <a:endParaRPr lang="en-US" dirty="0"/>
          </a:p>
        </p:txBody>
      </p:sp>
      <p:sp>
        <p:nvSpPr>
          <p:cNvPr id="8" name="TextBox 7">
            <a:extLst>
              <a:ext uri="{FF2B5EF4-FFF2-40B4-BE49-F238E27FC236}">
                <a16:creationId xmlns:a16="http://schemas.microsoft.com/office/drawing/2014/main" id="{F07C5752-9E74-F44C-9BE6-7A92CDFB52B8}"/>
              </a:ext>
            </a:extLst>
          </p:cNvPr>
          <p:cNvSpPr txBox="1"/>
          <p:nvPr/>
        </p:nvSpPr>
        <p:spPr>
          <a:xfrm>
            <a:off x="5621390" y="764499"/>
            <a:ext cx="6186245" cy="1107996"/>
          </a:xfrm>
          <a:prstGeom prst="rect">
            <a:avLst/>
          </a:prstGeom>
          <a:noFill/>
        </p:spPr>
        <p:txBody>
          <a:bodyPr wrap="none" rtlCol="0">
            <a:spAutoFit/>
          </a:bodyPr>
          <a:lstStyle/>
          <a:p>
            <a:pPr algn="ctr"/>
            <a:r>
              <a:rPr lang="en-US" sz="2200" b="1" dirty="0"/>
              <a:t>Today's web applications frequently employ chains </a:t>
            </a:r>
          </a:p>
          <a:p>
            <a:pPr algn="ctr"/>
            <a:r>
              <a:rPr lang="en-US" sz="2200" b="1" dirty="0"/>
              <a:t>of  HTTP servers between users and </a:t>
            </a:r>
          </a:p>
          <a:p>
            <a:pPr algn="ctr"/>
            <a:r>
              <a:rPr lang="en-US" sz="2200" b="1" dirty="0"/>
              <a:t>the ultimate application logic.</a:t>
            </a:r>
          </a:p>
        </p:txBody>
      </p:sp>
      <p:sp>
        <p:nvSpPr>
          <p:cNvPr id="9" name="TextBox 8">
            <a:extLst>
              <a:ext uri="{FF2B5EF4-FFF2-40B4-BE49-F238E27FC236}">
                <a16:creationId xmlns:a16="http://schemas.microsoft.com/office/drawing/2014/main" id="{F6615BB6-1BE5-F54D-B692-A326A0700929}"/>
              </a:ext>
            </a:extLst>
          </p:cNvPr>
          <p:cNvSpPr txBox="1"/>
          <p:nvPr/>
        </p:nvSpPr>
        <p:spPr>
          <a:xfrm>
            <a:off x="6096000" y="3013501"/>
            <a:ext cx="5838586" cy="830997"/>
          </a:xfrm>
          <a:prstGeom prst="rect">
            <a:avLst/>
          </a:prstGeom>
          <a:noFill/>
        </p:spPr>
        <p:txBody>
          <a:bodyPr wrap="none" rtlCol="0">
            <a:spAutoFit/>
          </a:bodyPr>
          <a:lstStyle/>
          <a:p>
            <a:r>
              <a:rPr lang="en-US" sz="2400" dirty="0"/>
              <a:t>Several requests are sent one after the other </a:t>
            </a:r>
          </a:p>
          <a:p>
            <a:r>
              <a:rPr lang="en-US" sz="2400" dirty="0"/>
              <a:t>on the same backend network connection.</a:t>
            </a:r>
          </a:p>
        </p:txBody>
      </p:sp>
    </p:spTree>
    <p:extLst>
      <p:ext uri="{BB962C8B-B14F-4D97-AF65-F5344CB8AC3E}">
        <p14:creationId xmlns:p14="http://schemas.microsoft.com/office/powerpoint/2010/main" val="4282625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ADC118-6191-2C45-AD06-CAF71B748035}"/>
              </a:ext>
            </a:extLst>
          </p:cNvPr>
          <p:cNvPicPr>
            <a:picLocks noChangeAspect="1"/>
          </p:cNvPicPr>
          <p:nvPr/>
        </p:nvPicPr>
        <p:blipFill>
          <a:blip r:embed="rId2"/>
          <a:stretch>
            <a:fillRect/>
          </a:stretch>
        </p:blipFill>
        <p:spPr>
          <a:xfrm>
            <a:off x="586287" y="144016"/>
            <a:ext cx="5620984" cy="2533337"/>
          </a:xfrm>
          <a:prstGeom prst="rect">
            <a:avLst/>
          </a:prstGeom>
        </p:spPr>
      </p:pic>
      <p:pic>
        <p:nvPicPr>
          <p:cNvPr id="7" name="Picture 6">
            <a:extLst>
              <a:ext uri="{FF2B5EF4-FFF2-40B4-BE49-F238E27FC236}">
                <a16:creationId xmlns:a16="http://schemas.microsoft.com/office/drawing/2014/main" id="{6E9DFE0F-CE9A-5B4C-83C9-E13939B7BBB9}"/>
              </a:ext>
            </a:extLst>
          </p:cNvPr>
          <p:cNvPicPr>
            <a:picLocks noChangeAspect="1"/>
          </p:cNvPicPr>
          <p:nvPr/>
        </p:nvPicPr>
        <p:blipFill>
          <a:blip r:embed="rId3"/>
          <a:stretch>
            <a:fillRect/>
          </a:stretch>
        </p:blipFill>
        <p:spPr>
          <a:xfrm>
            <a:off x="511650" y="3238150"/>
            <a:ext cx="5509713" cy="3006587"/>
          </a:xfrm>
          <a:prstGeom prst="rect">
            <a:avLst/>
          </a:prstGeom>
        </p:spPr>
      </p:pic>
      <p:cxnSp>
        <p:nvCxnSpPr>
          <p:cNvPr id="9" name="Straight Connector 8">
            <a:extLst>
              <a:ext uri="{FF2B5EF4-FFF2-40B4-BE49-F238E27FC236}">
                <a16:creationId xmlns:a16="http://schemas.microsoft.com/office/drawing/2014/main" id="{08BBA773-CCAB-DB4D-B58C-7E1BC434B06A}"/>
              </a:ext>
            </a:extLst>
          </p:cNvPr>
          <p:cNvCxnSpPr/>
          <p:nvPr/>
        </p:nvCxnSpPr>
        <p:spPr>
          <a:xfrm>
            <a:off x="302301" y="3009275"/>
            <a:ext cx="11587397" cy="0"/>
          </a:xfrm>
          <a:prstGeom prst="line">
            <a:avLst/>
          </a:prstGeom>
          <a:ln w="508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0D97357-E74B-9F4B-9D27-B640050C6F85}"/>
              </a:ext>
            </a:extLst>
          </p:cNvPr>
          <p:cNvSpPr txBox="1"/>
          <p:nvPr/>
        </p:nvSpPr>
        <p:spPr>
          <a:xfrm>
            <a:off x="6715592" y="140219"/>
            <a:ext cx="4964757" cy="1107996"/>
          </a:xfrm>
          <a:prstGeom prst="rect">
            <a:avLst/>
          </a:prstGeom>
          <a:noFill/>
        </p:spPr>
        <p:txBody>
          <a:bodyPr wrap="none" rtlCol="0">
            <a:spAutoFit/>
          </a:bodyPr>
          <a:lstStyle/>
          <a:p>
            <a:r>
              <a:rPr lang="en-US" sz="2200" dirty="0"/>
              <a:t>Receiving server parses the HTTP request </a:t>
            </a:r>
          </a:p>
          <a:p>
            <a:r>
              <a:rPr lang="en-US" sz="2200" dirty="0"/>
              <a:t>headers to determine where one request </a:t>
            </a:r>
          </a:p>
          <a:p>
            <a:r>
              <a:rPr lang="en-US" sz="2200" dirty="0"/>
              <a:t>ends and the next one begins</a:t>
            </a:r>
          </a:p>
        </p:txBody>
      </p:sp>
      <p:sp>
        <p:nvSpPr>
          <p:cNvPr id="11" name="TextBox 10">
            <a:extLst>
              <a:ext uri="{FF2B5EF4-FFF2-40B4-BE49-F238E27FC236}">
                <a16:creationId xmlns:a16="http://schemas.microsoft.com/office/drawing/2014/main" id="{F80D9D39-A5A0-FC48-92A8-CD1517921B06}"/>
              </a:ext>
            </a:extLst>
          </p:cNvPr>
          <p:cNvSpPr txBox="1"/>
          <p:nvPr/>
        </p:nvSpPr>
        <p:spPr>
          <a:xfrm>
            <a:off x="6873408" y="1340482"/>
            <a:ext cx="4199419" cy="1107996"/>
          </a:xfrm>
          <a:prstGeom prst="rect">
            <a:avLst/>
          </a:prstGeom>
          <a:noFill/>
        </p:spPr>
        <p:txBody>
          <a:bodyPr wrap="none" rtlCol="0">
            <a:spAutoFit/>
          </a:bodyPr>
          <a:lstStyle/>
          <a:p>
            <a:pPr algn="ctr"/>
            <a:r>
              <a:rPr lang="en-US" sz="2200" b="1" dirty="0">
                <a:solidFill>
                  <a:srgbClr val="FF0000"/>
                </a:solidFill>
              </a:rPr>
              <a:t>Crucial that the front-end and </a:t>
            </a:r>
          </a:p>
          <a:p>
            <a:pPr algn="ctr"/>
            <a:r>
              <a:rPr lang="en-US" sz="2200" b="1" dirty="0">
                <a:solidFill>
                  <a:srgbClr val="FF0000"/>
                </a:solidFill>
              </a:rPr>
              <a:t>back-end systems agree about </a:t>
            </a:r>
          </a:p>
          <a:p>
            <a:pPr algn="ctr"/>
            <a:r>
              <a:rPr lang="en-US" sz="2200" b="1" dirty="0">
                <a:solidFill>
                  <a:srgbClr val="FF0000"/>
                </a:solidFill>
              </a:rPr>
              <a:t>the boundaries between requests.</a:t>
            </a:r>
          </a:p>
        </p:txBody>
      </p:sp>
      <p:sp>
        <p:nvSpPr>
          <p:cNvPr id="12" name="TextBox 11">
            <a:extLst>
              <a:ext uri="{FF2B5EF4-FFF2-40B4-BE49-F238E27FC236}">
                <a16:creationId xmlns:a16="http://schemas.microsoft.com/office/drawing/2014/main" id="{6AE9BE1F-A953-EC42-9B54-BA5CA3B36B8A}"/>
              </a:ext>
            </a:extLst>
          </p:cNvPr>
          <p:cNvSpPr txBox="1"/>
          <p:nvPr/>
        </p:nvSpPr>
        <p:spPr>
          <a:xfrm>
            <a:off x="7150968" y="3275195"/>
            <a:ext cx="4529381" cy="1200329"/>
          </a:xfrm>
          <a:prstGeom prst="rect">
            <a:avLst/>
          </a:prstGeom>
          <a:noFill/>
        </p:spPr>
        <p:txBody>
          <a:bodyPr wrap="none" rtlCol="0">
            <a:spAutoFit/>
          </a:bodyPr>
          <a:lstStyle/>
          <a:p>
            <a:pPr algn="ctr"/>
            <a:r>
              <a:rPr lang="en-US" b="1" u="sng" dirty="0"/>
              <a:t>If there’s no agreement</a:t>
            </a:r>
          </a:p>
          <a:p>
            <a:r>
              <a:rPr lang="en-US" dirty="0"/>
              <a:t>Attacker can create disparity in interpretations</a:t>
            </a:r>
          </a:p>
          <a:p>
            <a:r>
              <a:rPr lang="en-US" dirty="0"/>
              <a:t>between front-end and back-end systems.</a:t>
            </a:r>
          </a:p>
          <a:p>
            <a:endParaRPr lang="en-US" dirty="0"/>
          </a:p>
        </p:txBody>
      </p:sp>
      <p:cxnSp>
        <p:nvCxnSpPr>
          <p:cNvPr id="16" name="Straight Arrow Connector 15">
            <a:extLst>
              <a:ext uri="{FF2B5EF4-FFF2-40B4-BE49-F238E27FC236}">
                <a16:creationId xmlns:a16="http://schemas.microsoft.com/office/drawing/2014/main" id="{C43E5FA3-164C-D242-BEDB-C7376C4E9EED}"/>
              </a:ext>
            </a:extLst>
          </p:cNvPr>
          <p:cNvCxnSpPr>
            <a:cxnSpLocks/>
            <a:stCxn id="7" idx="3"/>
          </p:cNvCxnSpPr>
          <p:nvPr/>
        </p:nvCxnSpPr>
        <p:spPr>
          <a:xfrm>
            <a:off x="6021363" y="4741444"/>
            <a:ext cx="1384092" cy="21076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Cloud 16">
            <a:extLst>
              <a:ext uri="{FF2B5EF4-FFF2-40B4-BE49-F238E27FC236}">
                <a16:creationId xmlns:a16="http://schemas.microsoft.com/office/drawing/2014/main" id="{EB12666F-BA27-2F4F-8784-3FC11BF1C777}"/>
              </a:ext>
            </a:extLst>
          </p:cNvPr>
          <p:cNvSpPr/>
          <p:nvPr/>
        </p:nvSpPr>
        <p:spPr>
          <a:xfrm>
            <a:off x="7150969" y="4475524"/>
            <a:ext cx="3761870" cy="1496662"/>
          </a:xfrm>
          <a:prstGeom prst="clou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Attacker prepended part of its request to the next request!!</a:t>
            </a:r>
          </a:p>
        </p:txBody>
      </p:sp>
      <p:pic>
        <p:nvPicPr>
          <p:cNvPr id="23" name="Picture 22" descr="A top view of a volcano erupting">
            <a:extLst>
              <a:ext uri="{FF2B5EF4-FFF2-40B4-BE49-F238E27FC236}">
                <a16:creationId xmlns:a16="http://schemas.microsoft.com/office/drawing/2014/main" id="{4FECD82D-6BA5-8847-B454-8F35FB991ADB}"/>
              </a:ext>
            </a:extLst>
          </p:cNvPr>
          <p:cNvPicPr>
            <a:picLocks noChangeAspect="1"/>
          </p:cNvPicPr>
          <p:nvPr/>
        </p:nvPicPr>
        <p:blipFill>
          <a:blip r:embed="rId4"/>
          <a:stretch>
            <a:fillRect/>
          </a:stretch>
        </p:blipFill>
        <p:spPr>
          <a:xfrm>
            <a:off x="11015102" y="4770336"/>
            <a:ext cx="1031948" cy="687840"/>
          </a:xfrm>
          <a:prstGeom prst="rect">
            <a:avLst/>
          </a:prstGeom>
        </p:spPr>
      </p:pic>
      <p:sp>
        <p:nvSpPr>
          <p:cNvPr id="24" name="TextBox 23">
            <a:extLst>
              <a:ext uri="{FF2B5EF4-FFF2-40B4-BE49-F238E27FC236}">
                <a16:creationId xmlns:a16="http://schemas.microsoft.com/office/drawing/2014/main" id="{8B61AB7D-6AF3-4345-AEBF-51BCBF3EC600}"/>
              </a:ext>
            </a:extLst>
          </p:cNvPr>
          <p:cNvSpPr txBox="1"/>
          <p:nvPr/>
        </p:nvSpPr>
        <p:spPr>
          <a:xfrm>
            <a:off x="7831928" y="5993277"/>
            <a:ext cx="2399952" cy="430887"/>
          </a:xfrm>
          <a:prstGeom prst="rect">
            <a:avLst/>
          </a:prstGeom>
          <a:noFill/>
        </p:spPr>
        <p:txBody>
          <a:bodyPr wrap="none" rtlCol="0">
            <a:spAutoFit/>
          </a:bodyPr>
          <a:lstStyle/>
          <a:p>
            <a:r>
              <a:rPr lang="en-US" sz="2200" b="1" u="sng" dirty="0"/>
              <a:t>Request Smuggling</a:t>
            </a:r>
          </a:p>
        </p:txBody>
      </p:sp>
      <p:sp>
        <p:nvSpPr>
          <p:cNvPr id="25" name="Rectangle 24">
            <a:extLst>
              <a:ext uri="{FF2B5EF4-FFF2-40B4-BE49-F238E27FC236}">
                <a16:creationId xmlns:a16="http://schemas.microsoft.com/office/drawing/2014/main" id="{108E41C7-6BE5-6D4A-A60E-655C136A3805}"/>
              </a:ext>
            </a:extLst>
          </p:cNvPr>
          <p:cNvSpPr/>
          <p:nvPr/>
        </p:nvSpPr>
        <p:spPr>
          <a:xfrm>
            <a:off x="2957586" y="6464665"/>
            <a:ext cx="5497339" cy="369332"/>
          </a:xfrm>
          <a:prstGeom prst="rect">
            <a:avLst/>
          </a:prstGeom>
        </p:spPr>
        <p:txBody>
          <a:bodyPr wrap="none">
            <a:spAutoFit/>
          </a:bodyPr>
          <a:lstStyle/>
          <a:p>
            <a:r>
              <a:rPr lang="en-US" dirty="0">
                <a:hlinkClick r:id="rId5"/>
              </a:rPr>
              <a:t>https://portswigger.net/web-security/request-smuggling</a:t>
            </a:r>
            <a:endParaRPr lang="en-US" dirty="0"/>
          </a:p>
        </p:txBody>
      </p:sp>
    </p:spTree>
    <p:extLst>
      <p:ext uri="{BB962C8B-B14F-4D97-AF65-F5344CB8AC3E}">
        <p14:creationId xmlns:p14="http://schemas.microsoft.com/office/powerpoint/2010/main" val="2266019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CFA7710-515C-D64C-9CCE-C25AE89E789B}"/>
              </a:ext>
            </a:extLst>
          </p:cNvPr>
          <p:cNvSpPr>
            <a:spLocks noGrp="1"/>
          </p:cNvSpPr>
          <p:nvPr>
            <p:ph idx="1"/>
          </p:nvPr>
        </p:nvSpPr>
        <p:spPr>
          <a:xfrm>
            <a:off x="4965431" y="2438400"/>
            <a:ext cx="6586489" cy="3785419"/>
          </a:xfrm>
        </p:spPr>
        <p:txBody>
          <a:bodyPr>
            <a:normAutofit/>
          </a:bodyPr>
          <a:lstStyle/>
          <a:p>
            <a:pPr marL="0" indent="0" algn="ctr">
              <a:buNone/>
            </a:pPr>
            <a:r>
              <a:rPr lang="en-US" sz="4000" dirty="0"/>
              <a:t>Plans for the survey</a:t>
            </a:r>
          </a:p>
        </p:txBody>
      </p:sp>
      <p:pic>
        <p:nvPicPr>
          <p:cNvPr id="6" name="Picture 5" descr="Pens and rulers">
            <a:extLst>
              <a:ext uri="{FF2B5EF4-FFF2-40B4-BE49-F238E27FC236}">
                <a16:creationId xmlns:a16="http://schemas.microsoft.com/office/drawing/2014/main" id="{B4628D5E-5D72-F202-7CD7-2A411FC21147}"/>
              </a:ext>
            </a:extLst>
          </p:cNvPr>
          <p:cNvPicPr>
            <a:picLocks noChangeAspect="1"/>
          </p:cNvPicPr>
          <p:nvPr/>
        </p:nvPicPr>
        <p:blipFill rotWithShape="1">
          <a:blip r:embed="rId2"/>
          <a:srcRect l="24205" r="30676" b="-1"/>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C95B4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6274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921</TotalTime>
  <Words>668</Words>
  <Application>Microsoft Macintosh PowerPoint</Application>
  <PresentationFormat>Widescreen</PresentationFormat>
  <Paragraphs>92</Paragraphs>
  <Slides>12</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Request Smuggling</vt:lpstr>
      <vt:lpstr>Agenda</vt:lpstr>
      <vt:lpstr>PowerPoint Presentation</vt:lpstr>
      <vt:lpstr>PowerPoint Presentation</vt:lpstr>
      <vt:lpstr>PowerPoint Presentation</vt:lpstr>
      <vt:lpstr>Request Smuggling (HTTP desync attack)</vt:lpstr>
      <vt:lpstr>PowerPoint Presentation</vt:lpstr>
      <vt:lpstr>PowerPoint Presentation</vt:lpstr>
      <vt:lpstr>PowerPoint Presentation</vt:lpstr>
      <vt:lpstr>PowerPoint Presentation</vt:lpstr>
      <vt:lpstr>Next steps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Request Smuggling</dc:title>
  <dc:creator>Singh, Vaibhav</dc:creator>
  <cp:lastModifiedBy>Singh, Vaibhav</cp:lastModifiedBy>
  <cp:revision>5</cp:revision>
  <dcterms:created xsi:type="dcterms:W3CDTF">2022-03-23T23:21:52Z</dcterms:created>
  <dcterms:modified xsi:type="dcterms:W3CDTF">2022-03-24T14:43:47Z</dcterms:modified>
</cp:coreProperties>
</file>